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6"/>
  </p:sldMasterIdLst>
  <p:notesMasterIdLst>
    <p:notesMasterId r:id="rId21"/>
  </p:notesMasterIdLst>
  <p:handoutMasterIdLst>
    <p:handoutMasterId r:id="rId22"/>
  </p:handoutMasterIdLst>
  <p:sldIdLst>
    <p:sldId id="262" r:id="rId7"/>
    <p:sldId id="257" r:id="rId8"/>
    <p:sldId id="272" r:id="rId9"/>
    <p:sldId id="274" r:id="rId10"/>
    <p:sldId id="281" r:id="rId11"/>
    <p:sldId id="276" r:id="rId12"/>
    <p:sldId id="277" r:id="rId13"/>
    <p:sldId id="278" r:id="rId14"/>
    <p:sldId id="282" r:id="rId15"/>
    <p:sldId id="275" r:id="rId16"/>
    <p:sldId id="280" r:id="rId17"/>
    <p:sldId id="279" r:id="rId18"/>
    <p:sldId id="285" r:id="rId19"/>
    <p:sldId id="273"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80808"/>
    <a:srgbClr val="969696"/>
    <a:srgbClr val="B2B2B2"/>
    <a:srgbClr val="C0C0C0"/>
    <a:srgbClr val="BF0905"/>
    <a:srgbClr val="8C8C8C"/>
    <a:srgbClr val="F81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2" autoAdjust="0"/>
    <p:restoredTop sz="80667" autoAdjust="0"/>
  </p:normalViewPr>
  <p:slideViewPr>
    <p:cSldViewPr>
      <p:cViewPr>
        <p:scale>
          <a:sx n="93" d="100"/>
          <a:sy n="93" d="100"/>
        </p:scale>
        <p:origin x="-23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E24201B-9069-4E5F-AF89-819C5C7567E2}" type="datetimeFigureOut">
              <a:rPr lang="en-US"/>
              <a:pPr>
                <a:defRPr/>
              </a:pPr>
              <a:t>6/10/2019</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214133B8-C6D9-4832-B72A-8C0DE07499BA}" type="slidenum">
              <a:rPr lang="en-US" altLang="en-US"/>
              <a:pPr/>
              <a:t>‹#›</a:t>
            </a:fld>
            <a:endParaRPr lang="en-US" altLang="en-US"/>
          </a:p>
        </p:txBody>
      </p:sp>
    </p:spTree>
    <p:extLst>
      <p:ext uri="{BB962C8B-B14F-4D97-AF65-F5344CB8AC3E}">
        <p14:creationId xmlns:p14="http://schemas.microsoft.com/office/powerpoint/2010/main" val="4270813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0A70659-4912-4A95-9EAD-F8837D4CCABA}" type="datetimeFigureOut">
              <a:rPr lang="en-US"/>
              <a:pPr>
                <a:defRPr/>
              </a:pPr>
              <a:t>6/10/2019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2972421"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9A7D2D16-0FEC-4DE2-B566-C947669194E1}" type="slidenum">
              <a:rPr lang="en-US" altLang="en-US"/>
              <a:pPr/>
              <a:t>‹#›</a:t>
            </a:fld>
            <a:endParaRPr lang="en-US" altLang="en-US"/>
          </a:p>
        </p:txBody>
      </p:sp>
    </p:spTree>
    <p:extLst>
      <p:ext uri="{BB962C8B-B14F-4D97-AF65-F5344CB8AC3E}">
        <p14:creationId xmlns:p14="http://schemas.microsoft.com/office/powerpoint/2010/main" val="1541827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anose="02030602050306030303" pitchFamily="18" charset="0"/>
                <a:cs typeface="Arial" panose="020B0604020202020204" pitchFamily="34" charset="0"/>
              </a:defRPr>
            </a:lvl1pPr>
            <a:lvl2pPr marL="742950" indent="-285750" eaLnBrk="0" hangingPunct="0">
              <a:defRPr>
                <a:solidFill>
                  <a:schemeClr val="tx1"/>
                </a:solidFill>
                <a:latin typeface="Constantia" panose="02030602050306030303" pitchFamily="18" charset="0"/>
                <a:cs typeface="Arial" panose="020B0604020202020204" pitchFamily="34" charset="0"/>
              </a:defRPr>
            </a:lvl2pPr>
            <a:lvl3pPr marL="1143000" indent="-228600" eaLnBrk="0" hangingPunct="0">
              <a:defRPr>
                <a:solidFill>
                  <a:schemeClr val="tx1"/>
                </a:solidFill>
                <a:latin typeface="Constantia" panose="02030602050306030303" pitchFamily="18" charset="0"/>
                <a:cs typeface="Arial" panose="020B0604020202020204" pitchFamily="34" charset="0"/>
              </a:defRPr>
            </a:lvl3pPr>
            <a:lvl4pPr marL="1600200" indent="-228600" eaLnBrk="0" hangingPunct="0">
              <a:defRPr>
                <a:solidFill>
                  <a:schemeClr val="tx1"/>
                </a:solidFill>
                <a:latin typeface="Constantia" panose="02030602050306030303" pitchFamily="18" charset="0"/>
                <a:cs typeface="Arial" panose="020B0604020202020204" pitchFamily="34" charset="0"/>
              </a:defRPr>
            </a:lvl4pPr>
            <a:lvl5pPr marL="2057400" indent="-228600" eaLnBrk="0" hangingPunct="0">
              <a:defRPr>
                <a:solidFill>
                  <a:schemeClr val="tx1"/>
                </a:solidFill>
                <a:latin typeface="Constantia" panose="0203060205030603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eaLnBrk="1" hangingPunct="1"/>
            <a:fld id="{CA3DBCA2-D062-45A9-A262-87CAFF6B7A74}"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153256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D2D16-0FEC-4DE2-B566-C947669194E1}" type="slidenum">
              <a:rPr lang="en-US" altLang="en-US" smtClean="0"/>
              <a:pPr/>
              <a:t>3</a:t>
            </a:fld>
            <a:endParaRPr lang="en-US" altLang="en-US"/>
          </a:p>
        </p:txBody>
      </p:sp>
    </p:spTree>
    <p:extLst>
      <p:ext uri="{BB962C8B-B14F-4D97-AF65-F5344CB8AC3E}">
        <p14:creationId xmlns:p14="http://schemas.microsoft.com/office/powerpoint/2010/main" val="244666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3600" dirty="0" smtClean="0">
                <a:latin typeface="Calibri" panose="020F0502020204030204" pitchFamily="34" charset="0"/>
              </a:rPr>
              <a:t>“Confidence in the accuracy of the study results is low because there was a risk of bias and indirectness. Regarding risk of </a:t>
            </a:r>
            <a:r>
              <a:rPr lang="en-US" sz="3600" dirty="0" smtClean="0"/>
              <a:t>bias, most of the studies did not report whether or not consecutive patients were enrolled. </a:t>
            </a:r>
            <a:r>
              <a:rPr lang="en-US" sz="3600" dirty="0" smtClean="0">
                <a:latin typeface="Calibri" panose="020F0502020204030204" pitchFamily="34" charset="0"/>
              </a:rPr>
              <a:t>There also appeared to be indirectness of the intervention because the studies varied in the number of specimens collected (from 1 to 3 per patient), the concentrations of hypertonic saline, the type of nebulizers, and the culture techniques.”</a:t>
            </a:r>
            <a:endParaRPr lang="en-US" sz="3600" b="1" dirty="0" smtClean="0">
              <a:latin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3600" dirty="0" smtClean="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3600" dirty="0" smtClean="0">
                <a:solidFill>
                  <a:srgbClr val="000000"/>
                </a:solidFill>
                <a:latin typeface="Calibri" panose="020F0502020204030204" pitchFamily="34" charset="0"/>
              </a:rPr>
              <a:t>“</a:t>
            </a:r>
            <a:r>
              <a:rPr lang="en-US" sz="3600" dirty="0">
                <a:solidFill>
                  <a:srgbClr val="000000"/>
                </a:solidFill>
                <a:latin typeface="Calibri" panose="020F0502020204030204" pitchFamily="34" charset="0"/>
              </a:rPr>
              <a:t>Two cost-analysis studies favored sputum induction over </a:t>
            </a:r>
            <a:r>
              <a:rPr lang="en-US" sz="3600" dirty="0">
                <a:latin typeface="Calibri" panose="020F0502020204030204" pitchFamily="34" charset="0"/>
              </a:rPr>
              <a:t>bronchoscopy [172, 174]. In the first study, direct costs for bronchoscopy measured in Canadian dollars were </a:t>
            </a:r>
            <a:r>
              <a:rPr lang="en-US" sz="3600" b="1" dirty="0">
                <a:latin typeface="Calibri" panose="020F0502020204030204" pitchFamily="34" charset="0"/>
              </a:rPr>
              <a:t>$187.60</a:t>
            </a:r>
            <a:r>
              <a:rPr lang="en-US" sz="3600" dirty="0">
                <a:latin typeface="Calibri" panose="020F0502020204030204" pitchFamily="34" charset="0"/>
              </a:rPr>
              <a:t>, compared with </a:t>
            </a:r>
            <a:r>
              <a:rPr lang="en-US" sz="3600" b="1" dirty="0">
                <a:latin typeface="Calibri" panose="020F0502020204030204" pitchFamily="34" charset="0"/>
              </a:rPr>
              <a:t>$22.22 </a:t>
            </a:r>
            <a:r>
              <a:rPr lang="en-US" sz="3600" dirty="0">
                <a:latin typeface="Calibri" panose="020F0502020204030204" pitchFamily="34" charset="0"/>
              </a:rPr>
              <a:t>for sputum induction [172]. In the second study, induced sputum was about </a:t>
            </a:r>
            <a:r>
              <a:rPr lang="en-US" sz="3600" b="1" dirty="0">
                <a:latin typeface="Calibri" panose="020F0502020204030204" pitchFamily="34" charset="0"/>
              </a:rPr>
              <a:t>one-third the cost </a:t>
            </a:r>
            <a:r>
              <a:rPr lang="en-US" sz="3600" dirty="0">
                <a:latin typeface="Calibri" panose="020F0502020204030204" pitchFamily="34" charset="0"/>
              </a:rPr>
              <a:t>of flexible bronchoscopy, and the most cost-effective strategy was 3 induced sputa without bronchoscopy [174].”</a:t>
            </a:r>
            <a:endParaRPr lang="en-US" sz="3600" b="1" dirty="0">
              <a:latin typeface="Calibri" panose="020F0502020204030204" pitchFamily="34" charset="0"/>
            </a:endParaRPr>
          </a:p>
          <a:p>
            <a:pPr marL="0" indent="0">
              <a:spcBef>
                <a:spcPts val="0"/>
              </a:spcBef>
              <a:buNone/>
            </a:pPr>
            <a:r>
              <a:rPr lang="en-US" altLang="en-US" sz="3600" dirty="0">
                <a:latin typeface="Helvetica" panose="020B0604020202020204" pitchFamily="34" charset="0"/>
                <a:cs typeface="Helvetica" panose="020B0604020202020204" pitchFamily="34" charset="0"/>
              </a:rPr>
              <a:t/>
            </a:r>
            <a:br>
              <a:rPr lang="en-US" altLang="en-US" sz="3600" dirty="0">
                <a:latin typeface="Helvetica" panose="020B0604020202020204" pitchFamily="34" charset="0"/>
                <a:cs typeface="Helvetica" panose="020B0604020202020204" pitchFamily="34" charset="0"/>
              </a:rPr>
            </a:br>
            <a:r>
              <a:rPr lang="en-US" altLang="en-US" sz="3600" dirty="0">
                <a:latin typeface="Helvetica" panose="020B0604020202020204" pitchFamily="34" charset="0"/>
                <a:cs typeface="Helvetica" panose="020B0604020202020204" pitchFamily="34" charset="0"/>
              </a:rPr>
              <a:t/>
            </a:r>
            <a:br>
              <a:rPr lang="en-US" altLang="en-US" sz="3600" dirty="0">
                <a:latin typeface="Helvetica" panose="020B0604020202020204" pitchFamily="34" charset="0"/>
                <a:cs typeface="Helvetica" panose="020B0604020202020204" pitchFamily="34" charset="0"/>
              </a:rPr>
            </a:br>
            <a:endParaRPr lang="en-US" sz="2000" dirty="0"/>
          </a:p>
        </p:txBody>
      </p:sp>
      <p:sp>
        <p:nvSpPr>
          <p:cNvPr id="4" name="Slide Number Placeholder 3"/>
          <p:cNvSpPr>
            <a:spLocks noGrp="1"/>
          </p:cNvSpPr>
          <p:nvPr>
            <p:ph type="sldNum" sz="quarter" idx="10"/>
          </p:nvPr>
        </p:nvSpPr>
        <p:spPr/>
        <p:txBody>
          <a:bodyPr/>
          <a:lstStyle/>
          <a:p>
            <a:fld id="{9A7D2D16-0FEC-4DE2-B566-C947669194E1}" type="slidenum">
              <a:rPr lang="en-US" altLang="en-US" smtClean="0"/>
              <a:pPr/>
              <a:t>4</a:t>
            </a:fld>
            <a:endParaRPr lang="en-US" altLang="en-US"/>
          </a:p>
        </p:txBody>
      </p:sp>
    </p:spTree>
    <p:extLst>
      <p:ext uri="{BB962C8B-B14F-4D97-AF65-F5344CB8AC3E}">
        <p14:creationId xmlns:p14="http://schemas.microsoft.com/office/powerpoint/2010/main" val="57800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70C0"/>
                </a:solidFill>
                <a:latin typeface="Calibri" panose="020F0502020204030204" pitchFamily="34" charset="0"/>
              </a:rPr>
              <a:t>Variation in saline concentration for Induction </a:t>
            </a:r>
            <a:r>
              <a:rPr lang="en-US" sz="1200" i="1" dirty="0" smtClean="0">
                <a:solidFill>
                  <a:srgbClr val="0070C0"/>
                </a:solidFill>
                <a:latin typeface="Calibri" panose="020F0502020204030204" pitchFamily="34" charset="0"/>
              </a:rPr>
              <a:t>– </a:t>
            </a:r>
            <a:r>
              <a:rPr lang="en-US" sz="1200" b="1" dirty="0" smtClean="0">
                <a:solidFill>
                  <a:srgbClr val="0070C0"/>
                </a:solidFill>
                <a:latin typeface="Calibri" panose="020F0502020204030204" pitchFamily="34" charset="0"/>
              </a:rPr>
              <a:t>CDC 3-5%, WCHD 7%, Chelan Douglas 10%</a:t>
            </a:r>
          </a:p>
          <a:p>
            <a:endParaRPr lang="en-US" dirty="0"/>
          </a:p>
        </p:txBody>
      </p:sp>
      <p:sp>
        <p:nvSpPr>
          <p:cNvPr id="4" name="Slide Number Placeholder 3"/>
          <p:cNvSpPr>
            <a:spLocks noGrp="1"/>
          </p:cNvSpPr>
          <p:nvPr>
            <p:ph type="sldNum" sz="quarter" idx="10"/>
          </p:nvPr>
        </p:nvSpPr>
        <p:spPr/>
        <p:txBody>
          <a:bodyPr/>
          <a:lstStyle/>
          <a:p>
            <a:fld id="{9A7D2D16-0FEC-4DE2-B566-C947669194E1}" type="slidenum">
              <a:rPr lang="en-US" altLang="en-US" smtClean="0"/>
              <a:pPr/>
              <a:t>5</a:t>
            </a:fld>
            <a:endParaRPr lang="en-US" altLang="en-US"/>
          </a:p>
        </p:txBody>
      </p:sp>
    </p:spTree>
    <p:extLst>
      <p:ext uri="{BB962C8B-B14F-4D97-AF65-F5344CB8AC3E}">
        <p14:creationId xmlns:p14="http://schemas.microsoft.com/office/powerpoint/2010/main" val="409034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AED95A9A-3219-4CD7-9F1F-F897CB4B556D}" type="datetimeFigureOut">
              <a:rPr lang="en-US"/>
              <a:pPr>
                <a:defRPr/>
              </a:pPr>
              <a:t>6/10/2019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C8BE559D-34E3-4E6B-ADED-2863EA710B09}" type="slidenum">
              <a:rPr lang="en-US" altLang="en-US"/>
              <a:pPr/>
              <a:t>‹#›</a:t>
            </a:fld>
            <a:endParaRPr lang="en-US" altLang="en-US"/>
          </a:p>
        </p:txBody>
      </p:sp>
    </p:spTree>
    <p:extLst>
      <p:ext uri="{BB962C8B-B14F-4D97-AF65-F5344CB8AC3E}">
        <p14:creationId xmlns:p14="http://schemas.microsoft.com/office/powerpoint/2010/main" val="141920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8F6DC65-F45F-4E01-9404-E9EECE186444}" type="datetimeFigureOut">
              <a:rPr lang="en-US"/>
              <a:pPr>
                <a:defRPr/>
              </a:pPr>
              <a:t>6/10/2019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229741D-B965-4EA5-B4FD-A32A7D6280C5}" type="slidenum">
              <a:rPr lang="en-US" altLang="en-US"/>
              <a:pPr/>
              <a:t>‹#›</a:t>
            </a:fld>
            <a:endParaRPr lang="en-US" altLang="en-US"/>
          </a:p>
        </p:txBody>
      </p:sp>
    </p:spTree>
    <p:extLst>
      <p:ext uri="{BB962C8B-B14F-4D97-AF65-F5344CB8AC3E}">
        <p14:creationId xmlns:p14="http://schemas.microsoft.com/office/powerpoint/2010/main" val="146697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F927E26-2CFC-4937-B5F2-11292C7337DA}" type="datetimeFigureOut">
              <a:rPr lang="en-US"/>
              <a:pPr>
                <a:defRPr/>
              </a:pPr>
              <a:t>6/10/2019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1CE60C4-D9AD-40C6-8F56-5825D36464A4}" type="slidenum">
              <a:rPr lang="en-US" altLang="en-US"/>
              <a:pPr/>
              <a:t>‹#›</a:t>
            </a:fld>
            <a:endParaRPr lang="en-US" altLang="en-US"/>
          </a:p>
        </p:txBody>
      </p:sp>
    </p:spTree>
    <p:extLst>
      <p:ext uri="{BB962C8B-B14F-4D97-AF65-F5344CB8AC3E}">
        <p14:creationId xmlns:p14="http://schemas.microsoft.com/office/powerpoint/2010/main" val="265105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F855D8E-616F-4C37-877B-760C6FFA4615}" type="datetimeFigureOut">
              <a:rPr lang="en-US"/>
              <a:pPr>
                <a:defRPr/>
              </a:pPr>
              <a:t>6/10/2019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8053766-29D5-43F5-9DBD-8559DDFD17E1}" type="slidenum">
              <a:rPr lang="en-US" altLang="en-US"/>
              <a:pPr/>
              <a:t>‹#›</a:t>
            </a:fld>
            <a:endParaRPr lang="en-US" altLang="en-US"/>
          </a:p>
        </p:txBody>
      </p:sp>
    </p:spTree>
    <p:extLst>
      <p:ext uri="{BB962C8B-B14F-4D97-AF65-F5344CB8AC3E}">
        <p14:creationId xmlns:p14="http://schemas.microsoft.com/office/powerpoint/2010/main" val="35928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C9A7F85E-64DE-4121-B49F-3C63C05637E3}" type="datetimeFigureOut">
              <a:rPr lang="en-US"/>
              <a:pPr>
                <a:defRPr/>
              </a:pPr>
              <a:t>6/10/2019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B402362-CBA1-43AD-8B2A-E9083A5DE2F3}" type="slidenum">
              <a:rPr lang="en-US" altLang="en-US"/>
              <a:pPr/>
              <a:t>‹#›</a:t>
            </a:fld>
            <a:endParaRPr lang="en-US" altLang="en-US"/>
          </a:p>
        </p:txBody>
      </p:sp>
    </p:spTree>
    <p:extLst>
      <p:ext uri="{BB962C8B-B14F-4D97-AF65-F5344CB8AC3E}">
        <p14:creationId xmlns:p14="http://schemas.microsoft.com/office/powerpoint/2010/main" val="419795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7C51B9EB-B2C7-48EE-9214-CB6332973DE9}" type="datetimeFigureOut">
              <a:rPr lang="en-US"/>
              <a:pPr>
                <a:defRPr/>
              </a:pPr>
              <a:t>6/10/2019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A61C07C6-663B-44AC-9A6B-654D65F751C5}" type="slidenum">
              <a:rPr lang="en-US" altLang="en-US"/>
              <a:pPr/>
              <a:t>‹#›</a:t>
            </a:fld>
            <a:endParaRPr lang="en-US" altLang="en-US"/>
          </a:p>
        </p:txBody>
      </p:sp>
    </p:spTree>
    <p:extLst>
      <p:ext uri="{BB962C8B-B14F-4D97-AF65-F5344CB8AC3E}">
        <p14:creationId xmlns:p14="http://schemas.microsoft.com/office/powerpoint/2010/main" val="108376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41AB67D-707D-4851-93F4-2BE1FCCA6C24}" type="datetimeFigureOut">
              <a:rPr lang="en-US"/>
              <a:pPr>
                <a:defRPr/>
              </a:pPr>
              <a:t>6/10/2019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DA1412D1-62FE-487D-AC4B-F093405D5085}" type="slidenum">
              <a:rPr lang="en-US" altLang="en-US"/>
              <a:pPr/>
              <a:t>‹#›</a:t>
            </a:fld>
            <a:endParaRPr lang="en-US" altLang="en-US"/>
          </a:p>
        </p:txBody>
      </p:sp>
    </p:spTree>
    <p:extLst>
      <p:ext uri="{BB962C8B-B14F-4D97-AF65-F5344CB8AC3E}">
        <p14:creationId xmlns:p14="http://schemas.microsoft.com/office/powerpoint/2010/main" val="366916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EAAB08CD-9B5D-4810-9F0D-531F10A369A6}" type="datetimeFigureOut">
              <a:rPr lang="en-US"/>
              <a:pPr>
                <a:defRPr/>
              </a:pPr>
              <a:t>6/10/2019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DD487717-26CA-42B5-AF80-5B2ADA44EB02}" type="slidenum">
              <a:rPr lang="en-US" altLang="en-US"/>
              <a:pPr/>
              <a:t>‹#›</a:t>
            </a:fld>
            <a:endParaRPr lang="en-US" altLang="en-US"/>
          </a:p>
        </p:txBody>
      </p:sp>
    </p:spTree>
    <p:extLst>
      <p:ext uri="{BB962C8B-B14F-4D97-AF65-F5344CB8AC3E}">
        <p14:creationId xmlns:p14="http://schemas.microsoft.com/office/powerpoint/2010/main" val="406071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6D5254B-FDA0-4E36-B23E-0183877FA6F4}" type="datetimeFigureOut">
              <a:rPr lang="en-US"/>
              <a:pPr>
                <a:defRPr/>
              </a:pPr>
              <a:t>6/10/2019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284D4F86-C8C9-471B-A5BD-DDE5D8A734FB}" type="slidenum">
              <a:rPr lang="en-US" altLang="en-US"/>
              <a:pPr/>
              <a:t>‹#›</a:t>
            </a:fld>
            <a:endParaRPr lang="en-US" altLang="en-US"/>
          </a:p>
        </p:txBody>
      </p:sp>
    </p:spTree>
    <p:extLst>
      <p:ext uri="{BB962C8B-B14F-4D97-AF65-F5344CB8AC3E}">
        <p14:creationId xmlns:p14="http://schemas.microsoft.com/office/powerpoint/2010/main" val="233031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3115E655-436E-4A46-8DE6-59C85F846C62}" type="datetimeFigureOut">
              <a:rPr lang="en-US"/>
              <a:pPr>
                <a:defRPr/>
              </a:pPr>
              <a:t>6/10/2019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CDF09E22-39CE-48E1-BEDA-B39C3D1B93C7}" type="slidenum">
              <a:rPr lang="en-US" altLang="en-US"/>
              <a:pPr/>
              <a:t>‹#›</a:t>
            </a:fld>
            <a:endParaRPr lang="en-US" altLang="en-US"/>
          </a:p>
        </p:txBody>
      </p:sp>
    </p:spTree>
    <p:extLst>
      <p:ext uri="{BB962C8B-B14F-4D97-AF65-F5344CB8AC3E}">
        <p14:creationId xmlns:p14="http://schemas.microsoft.com/office/powerpoint/2010/main" val="404928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2A0D896-44E3-48E5-AFD0-C57551979982}" type="datetimeFigureOut">
              <a:rPr lang="en-US"/>
              <a:pPr>
                <a:defRPr/>
              </a:pPr>
              <a:t>6/10/2019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EF8A7DBB-49D1-4B1A-80E6-BF2619BAAAE4}" type="slidenum">
              <a:rPr lang="en-US" altLang="en-US"/>
              <a:pPr/>
              <a:t>‹#›</a:t>
            </a:fld>
            <a:endParaRPr lang="en-US" altLang="en-US"/>
          </a:p>
        </p:txBody>
      </p:sp>
    </p:spTree>
    <p:extLst>
      <p:ext uri="{BB962C8B-B14F-4D97-AF65-F5344CB8AC3E}">
        <p14:creationId xmlns:p14="http://schemas.microsoft.com/office/powerpoint/2010/main" val="135095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54F8EAE-0CC3-4054-8FC6-CDF4D8D3E5C1}" type="datetimeFigureOut">
              <a:rPr lang="en-US"/>
              <a:pPr>
                <a:defRPr/>
              </a:pPr>
              <a:t>6/10/2019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00000"/>
                </a:solidFill>
              </a:defRPr>
            </a:lvl1pPr>
          </a:lstStyle>
          <a:p>
            <a:fld id="{769350E3-562E-43BC-874E-5D17CC2D8308}"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5" r:id="rId9"/>
    <p:sldLayoutId id="2147483993" r:id="rId10"/>
    <p:sldLayoutId id="214748399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69696"/>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69696"/>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8080"/>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IQDP41Qd8s&amp;list=PLO9RoNDnObhOcYPpeYMTG3BpPHU5-Le6H"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mailto:3603059350@vtext.com"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ncbi.nlm.nih.gov/pubmed/?term=Lee%20JH%5bAuthor%5d&amp;cauthor=true&amp;cauthor_uid=24851129" TargetMode="External"/><Relationship Id="rId3" Type="http://schemas.openxmlformats.org/officeDocument/2006/relationships/hyperlink" Target="https://www.atsjournals.org/doi/full/10.1164/rccm.2212008#readcube-epdf" TargetMode="External"/><Relationship Id="rId7" Type="http://schemas.openxmlformats.org/officeDocument/2006/relationships/hyperlink" Target="https://www.ncbi.nlm.nih.gov/pubmed/?term=Lee%20J%5bAuthor%5d&amp;cauthor=true&amp;cauthor_uid=24851129" TargetMode="External"/><Relationship Id="rId12" Type="http://schemas.openxmlformats.org/officeDocument/2006/relationships/image" Target="../media/image29.png"/><Relationship Id="rId2" Type="http://schemas.openxmlformats.org/officeDocument/2006/relationships/hyperlink" Target="https://academic.oup.com/cid/article/64/2/e1/2629583" TargetMode="External"/><Relationship Id="rId1" Type="http://schemas.openxmlformats.org/officeDocument/2006/relationships/slideLayout" Target="../slideLayouts/slideLayout2.xml"/><Relationship Id="rId6" Type="http://schemas.openxmlformats.org/officeDocument/2006/relationships/hyperlink" Target="https://www.ncbi.nlm.nih.gov/pubmed/?term=Seong%20GM%5bAuthor%5d&amp;cauthor=true&amp;cauthor_uid=24851129" TargetMode="External"/><Relationship Id="rId11" Type="http://schemas.openxmlformats.org/officeDocument/2006/relationships/hyperlink" Target="http://www.currytbcenter.ucsf.edu/sites/default/files/ic_book_2011.pdf" TargetMode="External"/><Relationship Id="rId5" Type="http://schemas.openxmlformats.org/officeDocument/2006/relationships/hyperlink" Target="https://www.ncbi.nlm.nih.gov/pubmed/24851129" TargetMode="External"/><Relationship Id="rId10" Type="http://schemas.openxmlformats.org/officeDocument/2006/relationships/hyperlink" Target="https://www.ncbi.nlm.nih.gov/pubmed/?term=Kim%20M%5bAuthor%5d&amp;cauthor=true&amp;cauthor_uid=24851129" TargetMode="External"/><Relationship Id="rId4" Type="http://schemas.openxmlformats.org/officeDocument/2006/relationships/hyperlink" Target="https://www.ncbi.nlm.nih.gov/pmc/articles/PMC4021263/pdf/trd-76-163.pdf" TargetMode="External"/><Relationship Id="rId9" Type="http://schemas.openxmlformats.org/officeDocument/2006/relationships/hyperlink" Target="https://www.ncbi.nlm.nih.gov/pubmed/?term=Kim%20JH%5bAuthor%5d&amp;cauthor=true&amp;cauthor_uid=2485112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uh.nhs.uk/download.cfm?doc=docm93jijm4n67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jewish.org/treatment-programs/tests-procedures/sputum-induction"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solidFill>
                  <a:srgbClr val="080808"/>
                </a:solidFill>
              </a:rPr>
              <a:t>TB</a:t>
            </a:r>
            <a:r>
              <a:rPr lang="en-US" dirty="0">
                <a:solidFill>
                  <a:srgbClr val="B2B2B2"/>
                </a:solidFill>
              </a:rPr>
              <a:t> </a:t>
            </a:r>
            <a:r>
              <a:rPr lang="en-US" dirty="0">
                <a:solidFill>
                  <a:srgbClr val="000000"/>
                </a:solidFill>
              </a:rPr>
              <a:t>E</a:t>
            </a:r>
            <a:r>
              <a:rPr lang="en-US" dirty="0">
                <a:solidFill>
                  <a:srgbClr val="BF0905"/>
                </a:solidFill>
              </a:rPr>
              <a:t>C</a:t>
            </a:r>
            <a:r>
              <a:rPr lang="en-US" dirty="0">
                <a:solidFill>
                  <a:schemeClr val="tx1"/>
                </a:solidFill>
              </a:rPr>
              <a:t>HO</a:t>
            </a:r>
          </a:p>
        </p:txBody>
      </p:sp>
      <p:sp>
        <p:nvSpPr>
          <p:cNvPr id="3075" name="Subtitle 2"/>
          <p:cNvSpPr>
            <a:spLocks noGrp="1"/>
          </p:cNvSpPr>
          <p:nvPr>
            <p:ph type="subTitle" idx="1"/>
          </p:nvPr>
        </p:nvSpPr>
        <p:spPr>
          <a:xfrm>
            <a:off x="533400" y="3228975"/>
            <a:ext cx="7854950" cy="1752600"/>
          </a:xfrm>
        </p:spPr>
        <p:txBody>
          <a:bodyPr/>
          <a:lstStyle/>
          <a:p>
            <a:pPr marR="0" eaLnBrk="1" hangingPunct="1"/>
            <a:r>
              <a:rPr lang="en-US" altLang="en-US" sz="3200" dirty="0">
                <a:latin typeface="Helvetica" panose="020B0604020202020204" pitchFamily="34" charset="0"/>
                <a:cs typeface="Helvetica" panose="020B0604020202020204" pitchFamily="34" charset="0"/>
              </a:rPr>
              <a:t>Key Principles of Home Sputum </a:t>
            </a:r>
            <a:r>
              <a:rPr lang="en-US" altLang="en-US" sz="3200" dirty="0" smtClean="0">
                <a:latin typeface="Helvetica" panose="020B0604020202020204" pitchFamily="34" charset="0"/>
                <a:cs typeface="Helvetica" panose="020B0604020202020204" pitchFamily="34" charset="0"/>
              </a:rPr>
              <a:t>Induction</a:t>
            </a:r>
          </a:p>
          <a:p>
            <a:pPr marR="0" eaLnBrk="1" hangingPunct="1"/>
            <a:r>
              <a:rPr lang="en-US" altLang="en-US" sz="3200" dirty="0" smtClean="0">
                <a:latin typeface="Helvetica" panose="020B0604020202020204" pitchFamily="34" charset="0"/>
                <a:cs typeface="Helvetica" panose="020B0604020202020204" pitchFamily="34" charset="0"/>
              </a:rPr>
              <a:t>Ann Lund, BSN, RN</a:t>
            </a:r>
          </a:p>
          <a:p>
            <a:pPr marR="0" eaLnBrk="1" hangingPunct="1"/>
            <a:r>
              <a:rPr lang="en-US" altLang="en-US" sz="3200" i="1" dirty="0" smtClean="0">
                <a:latin typeface="Helvetica" panose="020B0604020202020204" pitchFamily="34" charset="0"/>
                <a:cs typeface="Helvetica" panose="020B0604020202020204" pitchFamily="34" charset="0"/>
              </a:rPr>
              <a:t>Whatcom County Public Health  </a:t>
            </a:r>
            <a:endParaRPr lang="en-US" altLang="en-US" sz="3200" i="1" dirty="0">
              <a:latin typeface="Helvetica" panose="020B0604020202020204" pitchFamily="34" charset="0"/>
              <a:cs typeface="Helvetica" panose="020B0604020202020204" pitchFamily="34" charset="0"/>
            </a:endParaRPr>
          </a:p>
        </p:txBody>
      </p:sp>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24625" y="281126"/>
            <a:ext cx="2941699" cy="148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newsofmillcreek.com/sites/default/files/field/image/washington-state-department-of-health-logo.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63" y="5905710"/>
            <a:ext cx="1562937" cy="6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depts.washington.edu/fnwtbc/wordpress/wp-content/uploads/2014/02/firlandTB.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5673670"/>
            <a:ext cx="2016848" cy="126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ID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6484" y="6016301"/>
            <a:ext cx="1205289" cy="6951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1999" y="5969537"/>
            <a:ext cx="1845809" cy="83053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7287" y="6009413"/>
            <a:ext cx="1090224" cy="70889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7511" y="5935851"/>
            <a:ext cx="1668544" cy="738839"/>
          </a:xfrm>
          <a:prstGeom prst="rect">
            <a:avLst/>
          </a:prstGeom>
        </p:spPr>
      </p:pic>
    </p:spTree>
    <p:extLst>
      <p:ext uri="{BB962C8B-B14F-4D97-AF65-F5344CB8AC3E}">
        <p14:creationId xmlns:p14="http://schemas.microsoft.com/office/powerpoint/2010/main" val="1849906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2735950"/>
            <a:ext cx="7219950" cy="3683648"/>
          </a:xfrm>
          <a:prstGeom prst="rect">
            <a:avLst/>
          </a:prstGeom>
          <a:noFill/>
          <a:ln>
            <a:noFill/>
          </a:ln>
          <a:effectLst>
            <a:innerShdw blurRad="63500" dist="50800" dir="81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xmlns="" id="{7DA53734-240E-486E-8847-DC96EF403C91}"/>
              </a:ext>
            </a:extLst>
          </p:cNvPr>
          <p:cNvSpPr/>
          <p:nvPr/>
        </p:nvSpPr>
        <p:spPr>
          <a:xfrm>
            <a:off x="469391" y="6412572"/>
            <a:ext cx="7988809" cy="274320"/>
          </a:xfrm>
          <a:prstGeom prst="rect">
            <a:avLst/>
          </a:prstGeom>
        </p:spPr>
        <p:txBody>
          <a:bodyPr wrap="square">
            <a:spAutoFit/>
          </a:bodyPr>
          <a:lstStyle/>
          <a:p>
            <a:r>
              <a:rPr lang="en-US" sz="1400" dirty="0">
                <a:latin typeface="Calibri" panose="020F0502020204030204" pitchFamily="34" charset="0"/>
                <a:hlinkClick r:id="rId3"/>
              </a:rPr>
              <a:t>https://</a:t>
            </a:r>
            <a:r>
              <a:rPr lang="en-US" sz="1400" dirty="0" smtClean="0">
                <a:latin typeface="Calibri" panose="020F0502020204030204" pitchFamily="34" charset="0"/>
                <a:hlinkClick r:id="rId3"/>
              </a:rPr>
              <a:t>www.youtube.com/watch?v=rIQDP41Qd8s&amp;list=PLO9RoNDnObhOcYPpeYMTG3BpPHU5-Le6H</a:t>
            </a:r>
            <a:r>
              <a:rPr lang="en-US" sz="1400" dirty="0" smtClean="0">
                <a:latin typeface="Calibri" panose="020F0502020204030204" pitchFamily="34" charset="0"/>
              </a:rPr>
              <a:t> </a:t>
            </a:r>
            <a:endParaRPr lang="en-US" sz="1400" dirty="0">
              <a:latin typeface="Calibri" panose="020F0502020204030204" pitchFamily="34" charset="0"/>
            </a:endParaRPr>
          </a:p>
          <a:p>
            <a:endParaRPr lang="en-US" sz="1400" dirty="0">
              <a:latin typeface="Calibri" panose="020F0502020204030204" pitchFamily="34" charset="0"/>
            </a:endParaRPr>
          </a:p>
        </p:txBody>
      </p:sp>
      <p:sp>
        <p:nvSpPr>
          <p:cNvPr id="4" name="Rectangle 2">
            <a:extLst>
              <a:ext uri="{FF2B5EF4-FFF2-40B4-BE49-F238E27FC236}">
                <a16:creationId xmlns:a16="http://schemas.microsoft.com/office/drawing/2014/main" xmlns="" id="{2D110664-8370-467F-B259-4288CB0E3781}"/>
              </a:ext>
            </a:extLst>
          </p:cNvPr>
          <p:cNvSpPr>
            <a:spLocks noChangeArrowheads="1"/>
          </p:cNvSpPr>
          <p:nvPr/>
        </p:nvSpPr>
        <p:spPr bwMode="auto">
          <a:xfrm>
            <a:off x="329419" y="281273"/>
            <a:ext cx="84406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YouTube </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Step-by-Step </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Video Guide </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Home Sputum Collection </a:t>
            </a: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a:t>
            </a:r>
            <a:r>
              <a:rPr kumimoji="0" lang="en-US" altLang="en-US" sz="2000" b="0" i="0" u="none" strike="noStrike" cap="none" normalizeH="0" baseline="0" dirty="0" smtClean="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vailable </a:t>
            </a:r>
            <a:r>
              <a:rPr kumimoji="0" lang="en-US" altLang="en-US" sz="2000" b="0"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 19 languages</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7 min </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long </a:t>
            </a: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Produced by Public Health Madison &amp; Dane County Wisconsin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2049" name="Picture 1" descr="https://yt3.ggpht.com/a/AGF-l78ALIjuugGqeJvEFlL2yWAeFdWEbJZ1Wsz7KA=s288-mo-c-c0xffffffff-rj-k-no">
            <a:extLst>
              <a:ext uri="{FF2B5EF4-FFF2-40B4-BE49-F238E27FC236}">
                <a16:creationId xmlns:a16="http://schemas.microsoft.com/office/drawing/2014/main" xmlns="" id="{244456E4-7F3D-423D-921F-D1411D5B3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0374" b="30374"/>
          <a:stretch>
            <a:fillRect/>
          </a:stretch>
        </p:blipFill>
        <p:spPr bwMode="auto">
          <a:xfrm>
            <a:off x="7040177" y="1035686"/>
            <a:ext cx="1707583" cy="6702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D64FC653-B863-4C20-AA87-D4A817A2ACA8}"/>
              </a:ext>
            </a:extLst>
          </p:cNvPr>
          <p:cNvSpPr>
            <a:spLocks noChangeArrowheads="1"/>
          </p:cNvSpPr>
          <p:nvPr/>
        </p:nvSpPr>
        <p:spPr bwMode="auto">
          <a:xfrm>
            <a:off x="311834" y="1264742"/>
            <a:ext cx="86971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70C0"/>
                </a:solidFill>
                <a:effectLst/>
                <a:latin typeface="+mj-lt"/>
                <a:ea typeface="Calibri" panose="020F0502020204030204" pitchFamily="34" charset="0"/>
                <a:cs typeface="Times New Roman" panose="02020603050405020304" pitchFamily="18" charset="0"/>
              </a:rPr>
              <a:t>To send video link to a cell phone from email, attach link to message                                      and send to 10 digit cell number plus carrier code</a:t>
            </a:r>
            <a:endParaRPr kumimoji="0" lang="en-US" altLang="en-US" b="1" i="0" u="none" strike="noStrike" cap="none" normalizeH="0" baseline="0" dirty="0">
              <a:ln>
                <a:noFill/>
              </a:ln>
              <a:solidFill>
                <a:srgbClr val="0070C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Verizon:  cell # @vtext.com (i.e. </a:t>
            </a:r>
            <a:r>
              <a:rPr kumimoji="0" lang="en-US" altLang="en-US"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hlinkClick r:id="rId5"/>
              </a:rPr>
              <a:t>3603059350@vtext.com</a:t>
            </a:r>
            <a:r>
              <a:rPr kumimoji="0" lang="en-US" altLang="en-US"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t>
            </a:r>
            <a:r>
              <a:rPr lang="en-US" altLang="en-US" sz="1600" dirty="0">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AT&amp;T:      cell # @txt.att.net</a:t>
            </a:r>
            <a:r>
              <a:rPr lang="en-US" altLang="en-US" sz="1600" dirty="0">
                <a:latin typeface="+mj-lt"/>
              </a:rPr>
              <a:t>                                 </a:t>
            </a:r>
            <a:r>
              <a:rPr kumimoji="0" lang="en-US" altLang="en-US"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T-Mobile: cell # @tmomail.net</a:t>
            </a:r>
            <a:r>
              <a:rPr lang="en-US" altLang="en-US" sz="1600" dirty="0">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Sprint:     cell # @messangingsprintpcs.com</a:t>
            </a:r>
            <a:r>
              <a:rPr lang="en-US" altLang="en-US" sz="1600" dirty="0">
                <a:latin typeface="+mj-lt"/>
              </a:rPr>
              <a:t>     </a:t>
            </a:r>
            <a:r>
              <a:rPr kumimoji="0" lang="en-US" altLang="en-US"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Boost:      cell # @myboostmobile.com</a:t>
            </a:r>
            <a:endParaRPr kumimoji="0" lang="en-US" altLang="en-US" sz="1600" b="0" i="0" u="none" strike="noStrike" cap="none" normalizeH="0" baseline="0" dirty="0">
              <a:ln>
                <a:noFill/>
              </a:ln>
              <a:solidFill>
                <a:schemeClr val="tx1"/>
              </a:solidFill>
              <a:effectLst/>
              <a:latin typeface="+mj-lt"/>
            </a:endParaRPr>
          </a:p>
        </p:txBody>
      </p:sp>
      <p:pic>
        <p:nvPicPr>
          <p:cNvPr id="9" name="Content Placeholder 6"/>
          <p:cNvPicPr>
            <a:picLocks noGrp="1" noChangeAspect="1"/>
          </p:cNvPicPr>
          <p:nvPr>
            <p:ph idx="4294967295"/>
          </p:nvPr>
        </p:nvPicPr>
        <p:blipFill>
          <a:blip r:embed="rId6" cstate="print">
            <a:extLst>
              <a:ext uri="{28A0092B-C50C-407E-A947-70E740481C1C}">
                <a14:useLocalDpi xmlns:a14="http://schemas.microsoft.com/office/drawing/2010/main" val="0"/>
              </a:ext>
            </a:extLst>
          </a:blip>
          <a:stretch>
            <a:fillRect/>
          </a:stretch>
        </p:blipFill>
        <p:spPr>
          <a:xfrm>
            <a:off x="7370649" y="5583540"/>
            <a:ext cx="1638300" cy="829032"/>
          </a:xfrm>
        </p:spPr>
      </p:pic>
    </p:spTree>
    <p:extLst>
      <p:ext uri="{BB962C8B-B14F-4D97-AF65-F5344CB8AC3E}">
        <p14:creationId xmlns:p14="http://schemas.microsoft.com/office/powerpoint/2010/main" val="184942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28600"/>
            <a:ext cx="8229600" cy="731520"/>
          </a:xfrm>
        </p:spPr>
        <p:txBody>
          <a:bodyPr/>
          <a:lstStyle/>
          <a:p>
            <a:pPr algn="ctr" eaLnBrk="1" hangingPunct="1"/>
            <a:r>
              <a:rPr lang="en-US" altLang="en-US" sz="3600" dirty="0" smtClean="0">
                <a:latin typeface="Helvetica" panose="020B0604020202020204" pitchFamily="34" charset="0"/>
                <a:cs typeface="Helvetica" panose="020B0604020202020204" pitchFamily="34" charset="0"/>
              </a:rPr>
              <a:t>Portable Home Nebulizers</a:t>
            </a:r>
            <a:endParaRPr lang="en-US" altLang="en-US" sz="3600" dirty="0">
              <a:latin typeface="Helvetica" panose="020B0604020202020204" pitchFamily="34" charset="0"/>
              <a:cs typeface="Helvetica" panose="020B0604020202020204" pitchFamily="34" charset="0"/>
            </a:endParaRPr>
          </a:p>
        </p:txBody>
      </p:sp>
      <p:sp>
        <p:nvSpPr>
          <p:cNvPr id="4100" name="TextBox 7"/>
          <p:cNvSpPr txBox="1">
            <a:spLocks noChangeArrowheads="1"/>
          </p:cNvSpPr>
          <p:nvPr/>
        </p:nvSpPr>
        <p:spPr bwMode="auto">
          <a:xfrm>
            <a:off x="433264" y="1981200"/>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rgbClr val="969696"/>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969696"/>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eaLnBrk="1" hangingPunct="1">
              <a:spcBef>
                <a:spcPct val="0"/>
              </a:spcBef>
              <a:buClrTx/>
              <a:buSzTx/>
              <a:buNone/>
            </a:pPr>
            <a:endParaRPr lang="en-US" altLang="en-US" sz="2400" dirty="0">
              <a:latin typeface="Helvetica" panose="020B0604020202020204" pitchFamily="34" charset="0"/>
              <a:cs typeface="Helvetica" panose="020B0604020202020204" pitchFamily="34" charset="0"/>
            </a:endParaRPr>
          </a:p>
        </p:txBody>
      </p:sp>
      <p:sp>
        <p:nvSpPr>
          <p:cNvPr id="2" name="Rectangle 1"/>
          <p:cNvSpPr/>
          <p:nvPr/>
        </p:nvSpPr>
        <p:spPr>
          <a:xfrm>
            <a:off x="2286000" y="2274838"/>
            <a:ext cx="4572000" cy="646331"/>
          </a:xfrm>
          <a:prstGeom prst="rect">
            <a:avLst/>
          </a:prstGeom>
        </p:spPr>
        <p:txBody>
          <a:bodyPr>
            <a:spAutoFit/>
          </a:bodyPr>
          <a:lstStyle/>
          <a:p>
            <a:endParaRPr lang="en-US" dirty="0"/>
          </a:p>
          <a:p>
            <a:endParaRPr lang="en-US" dirty="0">
              <a:latin typeface="Calibri" panose="020F0502020204030204" pitchFamily="34" charset="0"/>
            </a:endParaRPr>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622" y="1173122"/>
            <a:ext cx="3259394" cy="2271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955" y="940444"/>
            <a:ext cx="33909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51703" y="3521652"/>
            <a:ext cx="5240594" cy="369332"/>
          </a:xfrm>
          <a:prstGeom prst="rect">
            <a:avLst/>
          </a:prstGeom>
        </p:spPr>
        <p:txBody>
          <a:bodyPr wrap="square">
            <a:spAutoFit/>
          </a:bodyPr>
          <a:lstStyle/>
          <a:p>
            <a:r>
              <a:rPr lang="en-US" b="1" dirty="0"/>
              <a:t>Power Neb II Nebulizer by Drive Mobility</a:t>
            </a:r>
            <a:endParaRPr lang="en-US" dirty="0"/>
          </a:p>
        </p:txBody>
      </p:sp>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087761"/>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114800"/>
            <a:ext cx="2173611" cy="217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18283" y="5919079"/>
            <a:ext cx="3610897" cy="369332"/>
          </a:xfrm>
          <a:prstGeom prst="rect">
            <a:avLst/>
          </a:prstGeom>
        </p:spPr>
        <p:txBody>
          <a:bodyPr wrap="square">
            <a:spAutoFit/>
          </a:bodyPr>
          <a:lstStyle/>
          <a:p>
            <a:r>
              <a:rPr lang="en-US" b="1" dirty="0" err="1"/>
              <a:t>Pari</a:t>
            </a:r>
            <a:r>
              <a:rPr lang="en-US" b="1" dirty="0"/>
              <a:t> Trek S Compact Nebulizer </a:t>
            </a:r>
            <a:endParaRPr lang="en-US" dirty="0"/>
          </a:p>
        </p:txBody>
      </p:sp>
      <p:pic>
        <p:nvPicPr>
          <p:cNvPr id="13" name="Content Placeholder 6"/>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7438605" y="5825482"/>
            <a:ext cx="1637686" cy="827156"/>
          </a:xfrm>
        </p:spPr>
      </p:pic>
    </p:spTree>
    <p:extLst>
      <p:ext uri="{BB962C8B-B14F-4D97-AF65-F5344CB8AC3E}">
        <p14:creationId xmlns:p14="http://schemas.microsoft.com/office/powerpoint/2010/main" val="2385874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Content Placeholder 6"/>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337002" y="5867400"/>
            <a:ext cx="1806998" cy="914399"/>
          </a:xfrm>
        </p:spPr>
      </p:pic>
      <p:sp>
        <p:nvSpPr>
          <p:cNvPr id="4098" name="Title 1"/>
          <p:cNvSpPr>
            <a:spLocks noGrp="1"/>
          </p:cNvSpPr>
          <p:nvPr>
            <p:ph type="title" idx="4294967295"/>
          </p:nvPr>
        </p:nvSpPr>
        <p:spPr>
          <a:xfrm>
            <a:off x="990600" y="533400"/>
            <a:ext cx="6781800" cy="838200"/>
          </a:xfrm>
        </p:spPr>
        <p:txBody>
          <a:bodyPr tIns="91440">
            <a:normAutofit fontScale="90000"/>
          </a:bodyPr>
          <a:lstStyle/>
          <a:p>
            <a:pPr algn="ctr" eaLnBrk="1" hangingPunct="1"/>
            <a:r>
              <a:rPr lang="en-US" altLang="en-US" sz="3600" dirty="0" smtClean="0">
                <a:latin typeface="Helvetica" panose="020B0604020202020204" pitchFamily="34" charset="0"/>
                <a:cs typeface="Helvetica" panose="020B0604020202020204" pitchFamily="34" charset="0"/>
              </a:rPr>
              <a:t/>
            </a:r>
            <a:br>
              <a:rPr lang="en-US" altLang="en-US" sz="3600" dirty="0" smtClean="0">
                <a:latin typeface="Helvetica" panose="020B0604020202020204" pitchFamily="34" charset="0"/>
                <a:cs typeface="Helvetica" panose="020B0604020202020204" pitchFamily="34" charset="0"/>
              </a:rPr>
            </a:br>
            <a:r>
              <a:rPr lang="en-US" altLang="en-US" sz="3600" dirty="0">
                <a:latin typeface="Helvetica" panose="020B0604020202020204" pitchFamily="34" charset="0"/>
                <a:cs typeface="Helvetica" panose="020B0604020202020204" pitchFamily="34" charset="0"/>
              </a:rPr>
              <a:t/>
            </a:r>
            <a:br>
              <a:rPr lang="en-US" altLang="en-US" sz="3600" dirty="0">
                <a:latin typeface="Helvetica" panose="020B0604020202020204" pitchFamily="34" charset="0"/>
                <a:cs typeface="Helvetica" panose="020B0604020202020204" pitchFamily="34" charset="0"/>
              </a:rPr>
            </a:br>
            <a:r>
              <a:rPr lang="en-US" altLang="en-US" sz="3600" dirty="0" smtClean="0">
                <a:latin typeface="Helvetica" panose="020B0604020202020204" pitchFamily="34" charset="0"/>
                <a:cs typeface="Helvetica" panose="020B0604020202020204" pitchFamily="34" charset="0"/>
              </a:rPr>
              <a:t/>
            </a:r>
            <a:br>
              <a:rPr lang="en-US" altLang="en-US" sz="3600" dirty="0" smtClean="0">
                <a:latin typeface="Helvetica" panose="020B0604020202020204" pitchFamily="34" charset="0"/>
                <a:cs typeface="Helvetica" panose="020B0604020202020204" pitchFamily="34" charset="0"/>
              </a:rPr>
            </a:br>
            <a:r>
              <a:rPr lang="en-US" altLang="en-US" sz="3100" dirty="0" smtClean="0">
                <a:latin typeface="Helvetica" panose="020B0604020202020204" pitchFamily="34" charset="0"/>
                <a:cs typeface="Helvetica" panose="020B0604020202020204" pitchFamily="34" charset="0"/>
              </a:rPr>
              <a:t>Important Procedural Reminders</a:t>
            </a:r>
            <a:r>
              <a:rPr lang="en-US" altLang="en-US" sz="3600" dirty="0" smtClean="0">
                <a:latin typeface="Helvetica" panose="020B0604020202020204" pitchFamily="34" charset="0"/>
                <a:cs typeface="Helvetica" panose="020B0604020202020204" pitchFamily="34" charset="0"/>
              </a:rPr>
              <a:t/>
            </a:r>
            <a:br>
              <a:rPr lang="en-US" altLang="en-US" sz="3600" dirty="0" smtClean="0">
                <a:latin typeface="Helvetica" panose="020B0604020202020204" pitchFamily="34" charset="0"/>
                <a:cs typeface="Helvetica" panose="020B0604020202020204" pitchFamily="34" charset="0"/>
              </a:rPr>
            </a:br>
            <a:endParaRPr lang="en-US" altLang="en-US" sz="1300" dirty="0">
              <a:latin typeface="Helvetica" panose="020B0604020202020204" pitchFamily="34" charset="0"/>
              <a:cs typeface="Helvetica" panose="020B0604020202020204" pitchFamily="34" charset="0"/>
            </a:endParaRPr>
          </a:p>
        </p:txBody>
      </p:sp>
      <p:sp>
        <p:nvSpPr>
          <p:cNvPr id="2" name="Rectangle 1"/>
          <p:cNvSpPr/>
          <p:nvPr/>
        </p:nvSpPr>
        <p:spPr>
          <a:xfrm>
            <a:off x="533400" y="4343400"/>
            <a:ext cx="7924800" cy="338554"/>
          </a:xfrm>
          <a:prstGeom prst="rect">
            <a:avLst/>
          </a:prstGeom>
        </p:spPr>
        <p:txBody>
          <a:bodyPr wrap="square">
            <a:spAutoFit/>
          </a:bodyPr>
          <a:lstStyle/>
          <a:p>
            <a:r>
              <a:rPr lang="en-US" sz="1600" dirty="0" smtClean="0"/>
              <a:t> </a:t>
            </a:r>
            <a:endParaRPr lang="en-US" sz="1600" dirty="0"/>
          </a:p>
        </p:txBody>
      </p:sp>
      <p:sp>
        <p:nvSpPr>
          <p:cNvPr id="5" name="TextBox 4"/>
          <p:cNvSpPr txBox="1"/>
          <p:nvPr/>
        </p:nvSpPr>
        <p:spPr>
          <a:xfrm>
            <a:off x="533400" y="1411098"/>
            <a:ext cx="7924800" cy="5370701"/>
          </a:xfrm>
          <a:prstGeom prst="rect">
            <a:avLst/>
          </a:prstGeom>
          <a:noFill/>
        </p:spPr>
        <p:txBody>
          <a:bodyPr wrap="square" rtlCol="0">
            <a:spAutoFit/>
          </a:bodyPr>
          <a:lstStyle/>
          <a:p>
            <a:pPr marL="285750" indent="-285750">
              <a:buFont typeface="Wingdings" panose="05000000000000000000" pitchFamily="2" charset="2"/>
              <a:buChar char="ü"/>
            </a:pPr>
            <a:r>
              <a:rPr lang="en-US" b="1" dirty="0" smtClean="0">
                <a:solidFill>
                  <a:srgbClr val="0070C0"/>
                </a:solidFill>
                <a:latin typeface="Calibri" panose="020F0502020204030204" pitchFamily="34" charset="0"/>
              </a:rPr>
              <a:t>For patients </a:t>
            </a:r>
            <a:r>
              <a:rPr lang="en-US" b="1" dirty="0">
                <a:solidFill>
                  <a:srgbClr val="0070C0"/>
                </a:solidFill>
                <a:latin typeface="Calibri" panose="020F0502020204030204" pitchFamily="34" charset="0"/>
              </a:rPr>
              <a:t>at risk of bronchospasm, discuss with physician </a:t>
            </a:r>
            <a:r>
              <a:rPr lang="en-US" b="1" dirty="0" smtClean="0">
                <a:solidFill>
                  <a:srgbClr val="0070C0"/>
                </a:solidFill>
                <a:latin typeface="Calibri" panose="020F0502020204030204" pitchFamily="34" charset="0"/>
              </a:rPr>
              <a:t>options </a:t>
            </a:r>
            <a:r>
              <a:rPr lang="en-US" b="1" dirty="0">
                <a:solidFill>
                  <a:srgbClr val="0070C0"/>
                </a:solidFill>
                <a:latin typeface="Calibri" panose="020F0502020204030204" pitchFamily="34" charset="0"/>
              </a:rPr>
              <a:t>to dilute    saline concentration with sterile normal saline (0.9%).  Request physician to  </a:t>
            </a:r>
            <a:r>
              <a:rPr lang="en-US" b="1" dirty="0" smtClean="0">
                <a:solidFill>
                  <a:srgbClr val="0070C0"/>
                </a:solidFill>
                <a:latin typeface="Calibri" panose="020F0502020204030204" pitchFamily="34" charset="0"/>
              </a:rPr>
              <a:t>also advise on using </a:t>
            </a:r>
            <a:r>
              <a:rPr lang="en-US" b="1" dirty="0">
                <a:solidFill>
                  <a:srgbClr val="0070C0"/>
                </a:solidFill>
                <a:latin typeface="Calibri" panose="020F0502020204030204" pitchFamily="34" charset="0"/>
              </a:rPr>
              <a:t>bronchodilator prior to induction</a:t>
            </a:r>
            <a:r>
              <a:rPr lang="en-US" b="1" dirty="0" smtClean="0">
                <a:solidFill>
                  <a:srgbClr val="0070C0"/>
                </a:solidFill>
                <a:latin typeface="Calibri" panose="020F0502020204030204" pitchFamily="34" charset="0"/>
              </a:rPr>
              <a:t>.</a:t>
            </a:r>
            <a:endParaRPr lang="en-US" sz="1200" b="1" dirty="0">
              <a:solidFill>
                <a:srgbClr val="0070C0"/>
              </a:solidFill>
              <a:latin typeface="Calibri" panose="020F0502020204030204" pitchFamily="34" charset="0"/>
            </a:endParaRPr>
          </a:p>
          <a:p>
            <a:pPr marL="285750" indent="-285750">
              <a:spcBef>
                <a:spcPts val="600"/>
              </a:spcBef>
              <a:buFont typeface="Wingdings" panose="05000000000000000000" pitchFamily="2" charset="2"/>
              <a:buChar char="ü"/>
            </a:pPr>
            <a:r>
              <a:rPr lang="en-US" dirty="0" smtClean="0">
                <a:latin typeface="Calibri" panose="020F0502020204030204" pitchFamily="34" charset="0"/>
              </a:rPr>
              <a:t>Always wear N-95 mask or PAPR respirator when assisting TB patient to collect Induced sputums.  No family member should assist with procedure.</a:t>
            </a:r>
          </a:p>
          <a:p>
            <a:pPr marL="285750" indent="-285750">
              <a:spcBef>
                <a:spcPts val="600"/>
              </a:spcBef>
              <a:buFont typeface="Wingdings" panose="05000000000000000000" pitchFamily="2" charset="2"/>
              <a:buChar char="ü"/>
            </a:pPr>
            <a:r>
              <a:rPr lang="en-US" dirty="0" smtClean="0">
                <a:latin typeface="Calibri" panose="020F0502020204030204" pitchFamily="34" charset="0"/>
              </a:rPr>
              <a:t>Ensure patient does not cough outside in front of fresh air intakes or by open windows or doors of others not exposed.</a:t>
            </a:r>
          </a:p>
          <a:p>
            <a:pPr marL="285750" indent="-285750">
              <a:spcBef>
                <a:spcPts val="600"/>
              </a:spcBef>
              <a:buFont typeface="Wingdings" panose="05000000000000000000" pitchFamily="2" charset="2"/>
              <a:buChar char="ü"/>
            </a:pPr>
            <a:r>
              <a:rPr lang="en-US" dirty="0">
                <a:latin typeface="Calibri" panose="020F0502020204030204" pitchFamily="34" charset="0"/>
              </a:rPr>
              <a:t>C</a:t>
            </a:r>
            <a:r>
              <a:rPr lang="en-US" dirty="0" smtClean="0">
                <a:latin typeface="Calibri" panose="020F0502020204030204" pitchFamily="34" charset="0"/>
              </a:rPr>
              <a:t>learly label BOTH</a:t>
            </a:r>
            <a:r>
              <a:rPr lang="en-US" b="1" dirty="0" smtClean="0">
                <a:latin typeface="Calibri" panose="020F0502020204030204" pitchFamily="34" charset="0"/>
              </a:rPr>
              <a:t> </a:t>
            </a:r>
            <a:r>
              <a:rPr lang="en-US" dirty="0" smtClean="0">
                <a:latin typeface="Calibri" panose="020F0502020204030204" pitchFamily="34" charset="0"/>
              </a:rPr>
              <a:t>specimen </a:t>
            </a:r>
            <a:r>
              <a:rPr lang="en-US" b="1" u="sng" dirty="0" smtClean="0">
                <a:latin typeface="Calibri" panose="020F0502020204030204" pitchFamily="34" charset="0"/>
              </a:rPr>
              <a:t>tube</a:t>
            </a:r>
            <a:r>
              <a:rPr lang="en-US" dirty="0" smtClean="0">
                <a:latin typeface="Calibri" panose="020F0502020204030204" pitchFamily="34" charset="0"/>
              </a:rPr>
              <a:t> &amp; lab requisition “</a:t>
            </a:r>
            <a:r>
              <a:rPr lang="en-US" b="1" dirty="0" smtClean="0">
                <a:latin typeface="Calibri" panose="020F0502020204030204" pitchFamily="34" charset="0"/>
              </a:rPr>
              <a:t>INDUCED SPUTUM</a:t>
            </a:r>
            <a:r>
              <a:rPr lang="en-US" dirty="0" smtClean="0">
                <a:latin typeface="Calibri" panose="020F0502020204030204" pitchFamily="34" charset="0"/>
              </a:rPr>
              <a:t>” </a:t>
            </a:r>
            <a:r>
              <a:rPr lang="en-US" i="1" dirty="0" smtClean="0">
                <a:solidFill>
                  <a:srgbClr val="C00000"/>
                </a:solidFill>
                <a:latin typeface="Calibri" panose="020F0502020204030204" pitchFamily="34" charset="0"/>
              </a:rPr>
              <a:t>Watery samples run risk of being discarded by lab</a:t>
            </a:r>
            <a:endParaRPr lang="en-US" sz="800" i="1" dirty="0" smtClean="0">
              <a:solidFill>
                <a:srgbClr val="C00000"/>
              </a:solidFill>
              <a:latin typeface="Calibri" panose="020F0502020204030204" pitchFamily="34" charset="0"/>
            </a:endParaRPr>
          </a:p>
          <a:p>
            <a:pPr marL="285750" indent="-285750">
              <a:spcBef>
                <a:spcPts val="600"/>
              </a:spcBef>
              <a:buFont typeface="Wingdings" panose="05000000000000000000" pitchFamily="2" charset="2"/>
              <a:buChar char="ü"/>
            </a:pPr>
            <a:r>
              <a:rPr lang="en-US" dirty="0" smtClean="0">
                <a:latin typeface="Calibri" panose="020F0502020204030204" pitchFamily="34" charset="0"/>
              </a:rPr>
              <a:t>After Induction completed, empty remaining saline in chamber &amp; </a:t>
            </a:r>
            <a:r>
              <a:rPr lang="en-US" dirty="0">
                <a:latin typeface="Calibri" panose="020F0502020204030204" pitchFamily="34" charset="0"/>
              </a:rPr>
              <a:t>rinse </a:t>
            </a:r>
            <a:r>
              <a:rPr lang="en-US" dirty="0" smtClean="0">
                <a:latin typeface="Calibri" panose="020F0502020204030204" pitchFamily="34" charset="0"/>
              </a:rPr>
              <a:t>mouthpiece &amp; </a:t>
            </a:r>
            <a:r>
              <a:rPr lang="en-US" dirty="0">
                <a:latin typeface="Calibri" panose="020F0502020204030204" pitchFamily="34" charset="0"/>
              </a:rPr>
              <a:t>tubing kit with sterile distilled </a:t>
            </a:r>
            <a:r>
              <a:rPr lang="en-US" dirty="0" smtClean="0">
                <a:latin typeface="Calibri" panose="020F0502020204030204" pitchFamily="34" charset="0"/>
              </a:rPr>
              <a:t>water to </a:t>
            </a:r>
            <a:r>
              <a:rPr lang="en-US" dirty="0">
                <a:latin typeface="Calibri" panose="020F0502020204030204" pitchFamily="34" charset="0"/>
              </a:rPr>
              <a:t>flush salt crystals. Allow to dry then place in plastic </a:t>
            </a:r>
            <a:r>
              <a:rPr lang="en-US" dirty="0" smtClean="0">
                <a:latin typeface="Calibri" panose="020F0502020204030204" pitchFamily="34" charset="0"/>
              </a:rPr>
              <a:t>bag </a:t>
            </a:r>
            <a:r>
              <a:rPr lang="en-US" dirty="0">
                <a:latin typeface="Calibri" panose="020F0502020204030204" pitchFamily="34" charset="0"/>
              </a:rPr>
              <a:t>if </a:t>
            </a:r>
            <a:r>
              <a:rPr lang="en-US" dirty="0" smtClean="0">
                <a:latin typeface="Calibri" panose="020F0502020204030204" pitchFamily="34" charset="0"/>
              </a:rPr>
              <a:t>need to collect more samples.  </a:t>
            </a:r>
            <a:r>
              <a:rPr lang="en-US" dirty="0">
                <a:latin typeface="Calibri" panose="020F0502020204030204" pitchFamily="34" charset="0"/>
              </a:rPr>
              <a:t>Discard after one week. </a:t>
            </a:r>
            <a:endParaRPr lang="en-US" dirty="0" smtClean="0">
              <a:latin typeface="Calibri" panose="020F0502020204030204" pitchFamily="34" charset="0"/>
            </a:endParaRPr>
          </a:p>
          <a:p>
            <a:pPr marL="285750" indent="-285750">
              <a:spcBef>
                <a:spcPts val="600"/>
              </a:spcBef>
              <a:buFont typeface="Wingdings" panose="05000000000000000000" pitchFamily="2" charset="2"/>
              <a:buChar char="ü"/>
            </a:pPr>
            <a:r>
              <a:rPr lang="en-US" dirty="0" smtClean="0">
                <a:latin typeface="Calibri" panose="020F0502020204030204" pitchFamily="34" charset="0"/>
              </a:rPr>
              <a:t>Clean surface of nebulizer unit with </a:t>
            </a:r>
            <a:r>
              <a:rPr lang="en-US" dirty="0" err="1" smtClean="0">
                <a:latin typeface="Calibri" panose="020F0502020204030204" pitchFamily="34" charset="0"/>
              </a:rPr>
              <a:t>Cavi</a:t>
            </a:r>
            <a:r>
              <a:rPr lang="en-US" dirty="0" smtClean="0">
                <a:latin typeface="Calibri" panose="020F0502020204030204" pitchFamily="34" charset="0"/>
              </a:rPr>
              <a:t> wipe or other TB rated germicidal.       Can also use 1:10 bleach solution.</a:t>
            </a:r>
          </a:p>
          <a:p>
            <a:endParaRPr lang="en-US" sz="1200" dirty="0">
              <a:latin typeface="Calibri" panose="020F0502020204030204" pitchFamily="34" charset="0"/>
            </a:endParaRPr>
          </a:p>
          <a:p>
            <a:endParaRPr lang="en-US" dirty="0" smtClean="0">
              <a:latin typeface="Calibri" panose="020F0502020204030204" pitchFamily="34" charset="0"/>
            </a:endParaRP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4942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93" y="1524000"/>
            <a:ext cx="8570614"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Title 1"/>
          <p:cNvSpPr>
            <a:spLocks noGrp="1"/>
          </p:cNvSpPr>
          <p:nvPr>
            <p:ph type="title"/>
          </p:nvPr>
        </p:nvSpPr>
        <p:spPr>
          <a:xfrm>
            <a:off x="457200" y="304800"/>
            <a:ext cx="8229600" cy="1219200"/>
          </a:xfrm>
        </p:spPr>
        <p:txBody>
          <a:bodyPr/>
          <a:lstStyle/>
          <a:p>
            <a:pPr algn="ctr" eaLnBrk="1" hangingPunct="1"/>
            <a:r>
              <a:rPr lang="en-US" altLang="en-US" sz="3600" dirty="0" smtClean="0">
                <a:latin typeface="Helvetica" panose="020B0604020202020204" pitchFamily="34" charset="0"/>
                <a:cs typeface="Helvetica" panose="020B0604020202020204" pitchFamily="34" charset="0"/>
              </a:rPr>
              <a:t>Demonstration of  WCHD           Nebulizer and Supplies </a:t>
            </a:r>
            <a:endParaRPr lang="en-US" altLang="en-US" sz="3600" dirty="0">
              <a:latin typeface="Helvetica" panose="020B0604020202020204" pitchFamily="34" charset="0"/>
              <a:cs typeface="Helvetica" panose="020B0604020202020204" pitchFamily="34" charset="0"/>
            </a:endParaRPr>
          </a:p>
        </p:txBody>
      </p:sp>
      <p:sp>
        <p:nvSpPr>
          <p:cNvPr id="2" name="Rectangle 1"/>
          <p:cNvSpPr/>
          <p:nvPr/>
        </p:nvSpPr>
        <p:spPr>
          <a:xfrm>
            <a:off x="685800" y="2667000"/>
            <a:ext cx="7924800" cy="338554"/>
          </a:xfrm>
          <a:prstGeom prst="rect">
            <a:avLst/>
          </a:prstGeom>
        </p:spPr>
        <p:txBody>
          <a:bodyPr wrap="square">
            <a:spAutoFit/>
          </a:bodyPr>
          <a:lstStyle/>
          <a:p>
            <a:r>
              <a:rPr lang="en-US" sz="1600" dirty="0" smtClean="0"/>
              <a:t>. </a:t>
            </a:r>
            <a:endParaRPr lang="en-US" sz="1600" dirty="0"/>
          </a:p>
        </p:txBody>
      </p:sp>
    </p:spTree>
    <p:extLst>
      <p:ext uri="{BB962C8B-B14F-4D97-AF65-F5344CB8AC3E}">
        <p14:creationId xmlns:p14="http://schemas.microsoft.com/office/powerpoint/2010/main" val="1008758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14350"/>
          </a:xfrm>
        </p:spPr>
        <p:txBody>
          <a:bodyPr/>
          <a:lstStyle/>
          <a:p>
            <a:r>
              <a:rPr lang="en-US" sz="2800" dirty="0" smtClean="0"/>
              <a:t>References</a:t>
            </a:r>
            <a:endParaRPr lang="en-US" sz="2800" dirty="0"/>
          </a:p>
        </p:txBody>
      </p:sp>
      <p:sp>
        <p:nvSpPr>
          <p:cNvPr id="3" name="Content Placeholder 2"/>
          <p:cNvSpPr>
            <a:spLocks noGrp="1"/>
          </p:cNvSpPr>
          <p:nvPr>
            <p:ph idx="1"/>
          </p:nvPr>
        </p:nvSpPr>
        <p:spPr>
          <a:xfrm>
            <a:off x="381000" y="1295400"/>
            <a:ext cx="8229600" cy="5257800"/>
          </a:xfrm>
        </p:spPr>
        <p:txBody>
          <a:bodyPr>
            <a:normAutofit/>
          </a:bodyPr>
          <a:lstStyle/>
          <a:p>
            <a:pPr marL="457200" indent="-457200">
              <a:buAutoNum type="arabicPeriod"/>
            </a:pPr>
            <a:r>
              <a:rPr lang="en-US" sz="1800" dirty="0" smtClean="0">
                <a:latin typeface="Calibri" panose="020F0502020204030204" pitchFamily="34" charset="0"/>
              </a:rPr>
              <a:t>Official </a:t>
            </a:r>
            <a:r>
              <a:rPr lang="en-US" sz="1800" dirty="0">
                <a:latin typeface="Calibri" panose="020F0502020204030204" pitchFamily="34" charset="0"/>
              </a:rPr>
              <a:t>American Thoracic Society/Infectious Diseases Society of America</a:t>
            </a:r>
            <a:r>
              <a:rPr lang="en-US" sz="1800" dirty="0" smtClean="0">
                <a:latin typeface="Calibri" panose="020F0502020204030204" pitchFamily="34" charset="0"/>
              </a:rPr>
              <a:t>/ Centers </a:t>
            </a:r>
            <a:r>
              <a:rPr lang="en-US" sz="1800" dirty="0">
                <a:latin typeface="Calibri" panose="020F0502020204030204" pitchFamily="34" charset="0"/>
              </a:rPr>
              <a:t>for Disease Control and Prevention Clinical Practice Guidelines: </a:t>
            </a:r>
            <a:r>
              <a:rPr lang="en-US" sz="1800" dirty="0" smtClean="0">
                <a:latin typeface="Calibri" panose="020F0502020204030204" pitchFamily="34" charset="0"/>
              </a:rPr>
              <a:t>                  </a:t>
            </a:r>
            <a:r>
              <a:rPr lang="en-US" sz="1800" b="1" dirty="0" smtClean="0">
                <a:latin typeface="Calibri" panose="020F0502020204030204" pitchFamily="34" charset="0"/>
              </a:rPr>
              <a:t>Diagnosis </a:t>
            </a:r>
            <a:r>
              <a:rPr lang="en-US" sz="1800" b="1" dirty="0">
                <a:latin typeface="Calibri" panose="020F0502020204030204" pitchFamily="34" charset="0"/>
              </a:rPr>
              <a:t>of Tuberculosis in Adults and Children </a:t>
            </a:r>
            <a:r>
              <a:rPr lang="en-US" sz="1800" dirty="0">
                <a:hlinkClick r:id="rId2"/>
              </a:rPr>
              <a:t>https://academic.oup.com/cid/article/64/2/e1/2629583</a:t>
            </a:r>
            <a:r>
              <a:rPr lang="en-US" sz="1800" dirty="0"/>
              <a:t>   </a:t>
            </a:r>
          </a:p>
          <a:p>
            <a:pPr marL="457200" indent="-457200">
              <a:spcBef>
                <a:spcPts val="600"/>
              </a:spcBef>
              <a:buAutoNum type="arabicPeriod"/>
            </a:pPr>
            <a:r>
              <a:rPr lang="en-US" sz="1800" b="1" dirty="0">
                <a:latin typeface="Calibri" panose="020F0502020204030204" pitchFamily="34" charset="0"/>
              </a:rPr>
              <a:t>Sputum </a:t>
            </a:r>
            <a:r>
              <a:rPr lang="en-US" sz="1800" b="1" dirty="0" smtClean="0">
                <a:latin typeface="Calibri" panose="020F0502020204030204" pitchFamily="34" charset="0"/>
              </a:rPr>
              <a:t>Induction Simpler</a:t>
            </a:r>
            <a:r>
              <a:rPr lang="en-US" sz="1800" b="1" dirty="0">
                <a:latin typeface="Calibri" panose="020F0502020204030204" pitchFamily="34" charset="0"/>
              </a:rPr>
              <a:t>, Cheaper, and Safer—But Is It Better?</a:t>
            </a:r>
            <a:r>
              <a:rPr lang="en-US" sz="1800" dirty="0">
                <a:latin typeface="Calibri" panose="020F0502020204030204" pitchFamily="34" charset="0"/>
              </a:rPr>
              <a:t> </a:t>
            </a:r>
            <a:r>
              <a:rPr lang="en-US" sz="1800" dirty="0" smtClean="0">
                <a:latin typeface="Calibri" panose="020F0502020204030204" pitchFamily="34" charset="0"/>
              </a:rPr>
              <a:t>                        </a:t>
            </a:r>
            <a:r>
              <a:rPr lang="en-US" sz="1600" dirty="0" smtClean="0">
                <a:latin typeface="Calibri" panose="020F0502020204030204" pitchFamily="34" charset="0"/>
              </a:rPr>
              <a:t>Dick </a:t>
            </a:r>
            <a:r>
              <a:rPr lang="en-US" sz="1600" dirty="0">
                <a:latin typeface="Calibri" panose="020F0502020204030204" pitchFamily="34" charset="0"/>
              </a:rPr>
              <a:t>Menzies, M.D., M.Sc</a:t>
            </a:r>
            <a:r>
              <a:rPr lang="en-US" sz="1600" dirty="0" smtClean="0">
                <a:latin typeface="Calibri" panose="020F0502020204030204" pitchFamily="34" charset="0"/>
              </a:rPr>
              <a:t>.  AMERICAN </a:t>
            </a:r>
            <a:r>
              <a:rPr lang="en-US" sz="1600" dirty="0">
                <a:latin typeface="Calibri" panose="020F0502020204030204" pitchFamily="34" charset="0"/>
              </a:rPr>
              <a:t>JOURNAL OF RESPIRATORY AND CRITICAL CARE MEDICINE </a:t>
            </a:r>
            <a:r>
              <a:rPr lang="en-US" sz="1600" dirty="0" smtClean="0">
                <a:latin typeface="Calibri" panose="020F0502020204030204" pitchFamily="34" charset="0"/>
              </a:rPr>
              <a:t> VOL 167  </a:t>
            </a:r>
            <a:r>
              <a:rPr lang="en-US" sz="1600" dirty="0">
                <a:latin typeface="Calibri" panose="020F0502020204030204" pitchFamily="34" charset="0"/>
              </a:rPr>
              <a:t>2003 </a:t>
            </a:r>
            <a:r>
              <a:rPr lang="en-US" sz="1800" dirty="0" smtClean="0">
                <a:latin typeface="Calibri" panose="020F0502020204030204" pitchFamily="34" charset="0"/>
                <a:hlinkClick r:id="rId3"/>
              </a:rPr>
              <a:t>https</a:t>
            </a:r>
            <a:r>
              <a:rPr lang="en-US" sz="1800" dirty="0">
                <a:latin typeface="Calibri" panose="020F0502020204030204" pitchFamily="34" charset="0"/>
                <a:hlinkClick r:id="rId3"/>
              </a:rPr>
              <a:t>://</a:t>
            </a:r>
            <a:r>
              <a:rPr lang="en-US" sz="1800" dirty="0" smtClean="0">
                <a:latin typeface="Calibri" panose="020F0502020204030204" pitchFamily="34" charset="0"/>
                <a:hlinkClick r:id="rId3"/>
              </a:rPr>
              <a:t>www.atsjournals.org/doi/full/10.1164/rccm.2212008#readcube-epdf</a:t>
            </a:r>
            <a:r>
              <a:rPr lang="en-US" sz="1800" dirty="0" smtClean="0">
                <a:latin typeface="Calibri" panose="020F0502020204030204" pitchFamily="34" charset="0"/>
              </a:rPr>
              <a:t> </a:t>
            </a:r>
            <a:endParaRPr lang="en-US" sz="1800" dirty="0">
              <a:latin typeface="Calibri" panose="020F0502020204030204" pitchFamily="34" charset="0"/>
            </a:endParaRPr>
          </a:p>
          <a:p>
            <a:pPr marL="457200" indent="-457200">
              <a:spcBef>
                <a:spcPts val="600"/>
              </a:spcBef>
              <a:buFont typeface="+mj-lt"/>
              <a:buAutoNum type="arabicPeriod"/>
            </a:pPr>
            <a:r>
              <a:rPr lang="en-US" sz="1600" b="1" dirty="0">
                <a:latin typeface="Calibri" panose="020F0502020204030204" pitchFamily="34" charset="0"/>
              </a:rPr>
              <a:t>Usefulness of sputum induction with hypertonic saline in a real clinical practice for bacteriological yields of active pulmonary </a:t>
            </a:r>
            <a:r>
              <a:rPr lang="en-US" sz="1600" b="1" dirty="0" smtClean="0">
                <a:latin typeface="Calibri" panose="020F0502020204030204" pitchFamily="34" charset="0"/>
              </a:rPr>
              <a:t>tuberculosis.   </a:t>
            </a:r>
            <a:r>
              <a:rPr lang="en-US" sz="1600" dirty="0" smtClean="0">
                <a:latin typeface="Calibri" panose="020F0502020204030204" pitchFamily="34" charset="0"/>
                <a:hlinkClick r:id="rId4"/>
              </a:rPr>
              <a:t>https</a:t>
            </a:r>
            <a:r>
              <a:rPr lang="en-US" sz="1600" dirty="0">
                <a:latin typeface="Calibri" panose="020F0502020204030204" pitchFamily="34" charset="0"/>
                <a:hlinkClick r:id="rId4"/>
              </a:rPr>
              <a:t>://www.ncbi.nlm.nih.gov/pmc/articles/PMC4021263/pdf/trd-76-163.pdf</a:t>
            </a:r>
            <a:r>
              <a:rPr lang="en-US" sz="1600" dirty="0">
                <a:latin typeface="Calibri" panose="020F0502020204030204" pitchFamily="34" charset="0"/>
              </a:rPr>
              <a:t>  </a:t>
            </a:r>
            <a:r>
              <a:rPr lang="en-US" sz="1600" dirty="0" smtClean="0">
                <a:latin typeface="Calibri" panose="020F0502020204030204" pitchFamily="34" charset="0"/>
              </a:rPr>
              <a:t>    </a:t>
            </a:r>
            <a:r>
              <a:rPr lang="en-US" sz="1600" dirty="0" err="1" smtClean="0">
                <a:latin typeface="Calibri" panose="020F0502020204030204" pitchFamily="34" charset="0"/>
                <a:hlinkClick r:id="rId5" tooltip="Tuberculosis and respiratory diseases."/>
              </a:rPr>
              <a:t>Tuberc</a:t>
            </a:r>
            <a:r>
              <a:rPr lang="en-US" sz="1600" dirty="0" smtClean="0">
                <a:latin typeface="Calibri" panose="020F0502020204030204" pitchFamily="34" charset="0"/>
                <a:hlinkClick r:id="rId5" tooltip="Tuberculosis and respiratory diseases."/>
              </a:rPr>
              <a:t> </a:t>
            </a:r>
            <a:r>
              <a:rPr lang="en-US" sz="1600" dirty="0" err="1">
                <a:latin typeface="Calibri" panose="020F0502020204030204" pitchFamily="34" charset="0"/>
                <a:hlinkClick r:id="rId5" tooltip="Tuberculosis and respiratory diseases."/>
              </a:rPr>
              <a:t>Respir</a:t>
            </a:r>
            <a:r>
              <a:rPr lang="en-US" sz="1600" dirty="0">
                <a:latin typeface="Calibri" panose="020F0502020204030204" pitchFamily="34" charset="0"/>
                <a:hlinkClick r:id="rId5" tooltip="Tuberculosis and respiratory diseases."/>
              </a:rPr>
              <a:t> Dis (Seoul).</a:t>
            </a:r>
            <a:r>
              <a:rPr lang="en-US" sz="1600" dirty="0">
                <a:latin typeface="Calibri" panose="020F0502020204030204" pitchFamily="34" charset="0"/>
              </a:rPr>
              <a:t> </a:t>
            </a:r>
            <a:r>
              <a:rPr lang="en-US" sz="1600" dirty="0" smtClean="0">
                <a:latin typeface="Calibri" panose="020F0502020204030204" pitchFamily="34" charset="0"/>
              </a:rPr>
              <a:t>2014 </a:t>
            </a:r>
            <a:r>
              <a:rPr lang="en-US" sz="1600" dirty="0" err="1">
                <a:latin typeface="Calibri" panose="020F0502020204030204" pitchFamily="34" charset="0"/>
                <a:hlinkClick r:id="rId6"/>
              </a:rPr>
              <a:t>Seong</a:t>
            </a:r>
            <a:r>
              <a:rPr lang="en-US" sz="1600" dirty="0">
                <a:latin typeface="Calibri" panose="020F0502020204030204" pitchFamily="34" charset="0"/>
                <a:hlinkClick r:id="rId6"/>
              </a:rPr>
              <a:t> GM</a:t>
            </a:r>
            <a:r>
              <a:rPr lang="en-US" sz="1600" baseline="30000" dirty="0">
                <a:latin typeface="Calibri" panose="020F0502020204030204" pitchFamily="34" charset="0"/>
              </a:rPr>
              <a:t>1</a:t>
            </a:r>
            <a:r>
              <a:rPr lang="en-US" sz="1600" dirty="0">
                <a:latin typeface="Calibri" panose="020F0502020204030204" pitchFamily="34" charset="0"/>
              </a:rPr>
              <a:t>, </a:t>
            </a:r>
            <a:r>
              <a:rPr lang="en-US" sz="1600" dirty="0">
                <a:latin typeface="Calibri" panose="020F0502020204030204" pitchFamily="34" charset="0"/>
                <a:hlinkClick r:id="rId7"/>
              </a:rPr>
              <a:t>Lee J</a:t>
            </a:r>
            <a:r>
              <a:rPr lang="en-US" sz="1600" baseline="30000" dirty="0">
                <a:latin typeface="Calibri" panose="020F0502020204030204" pitchFamily="34" charset="0"/>
              </a:rPr>
              <a:t>1</a:t>
            </a:r>
            <a:r>
              <a:rPr lang="en-US" sz="1600" dirty="0">
                <a:latin typeface="Calibri" panose="020F0502020204030204" pitchFamily="34" charset="0"/>
              </a:rPr>
              <a:t>, </a:t>
            </a:r>
            <a:r>
              <a:rPr lang="en-US" sz="1600" dirty="0">
                <a:latin typeface="Calibri" panose="020F0502020204030204" pitchFamily="34" charset="0"/>
                <a:hlinkClick r:id="rId8"/>
              </a:rPr>
              <a:t>Lee JH</a:t>
            </a:r>
            <a:r>
              <a:rPr lang="en-US" sz="1600" baseline="30000" dirty="0">
                <a:latin typeface="Calibri" panose="020F0502020204030204" pitchFamily="34" charset="0"/>
              </a:rPr>
              <a:t>1</a:t>
            </a:r>
            <a:r>
              <a:rPr lang="en-US" sz="1600" dirty="0">
                <a:latin typeface="Calibri" panose="020F0502020204030204" pitchFamily="34" charset="0"/>
              </a:rPr>
              <a:t>, </a:t>
            </a:r>
            <a:r>
              <a:rPr lang="en-US" sz="1600" dirty="0">
                <a:latin typeface="Calibri" panose="020F0502020204030204" pitchFamily="34" charset="0"/>
                <a:hlinkClick r:id="rId9"/>
              </a:rPr>
              <a:t>Kim JH</a:t>
            </a:r>
            <a:r>
              <a:rPr lang="en-US" sz="1600" baseline="30000" dirty="0">
                <a:latin typeface="Calibri" panose="020F0502020204030204" pitchFamily="34" charset="0"/>
              </a:rPr>
              <a:t>2</a:t>
            </a:r>
            <a:r>
              <a:rPr lang="en-US" sz="1600" dirty="0">
                <a:latin typeface="Calibri" panose="020F0502020204030204" pitchFamily="34" charset="0"/>
              </a:rPr>
              <a:t>, </a:t>
            </a:r>
            <a:r>
              <a:rPr lang="en-US" sz="1600" dirty="0">
                <a:latin typeface="Calibri" panose="020F0502020204030204" pitchFamily="34" charset="0"/>
                <a:hlinkClick r:id="rId10"/>
              </a:rPr>
              <a:t>Kim M</a:t>
            </a:r>
            <a:r>
              <a:rPr lang="en-US" sz="1600" baseline="30000" dirty="0">
                <a:latin typeface="Calibri" panose="020F0502020204030204" pitchFamily="34" charset="0"/>
              </a:rPr>
              <a:t>1</a:t>
            </a:r>
            <a:r>
              <a:rPr lang="en-US" sz="1600" dirty="0">
                <a:latin typeface="Calibri" panose="020F0502020204030204" pitchFamily="34" charset="0"/>
              </a:rPr>
              <a:t>. </a:t>
            </a:r>
            <a:endParaRPr lang="en-US" sz="1600" dirty="0" smtClean="0">
              <a:latin typeface="Calibri" panose="020F0502020204030204" pitchFamily="34" charset="0"/>
            </a:endParaRPr>
          </a:p>
          <a:p>
            <a:pPr marL="457200" indent="-457200">
              <a:spcBef>
                <a:spcPts val="600"/>
              </a:spcBef>
              <a:buFont typeface="+mj-lt"/>
              <a:buAutoNum type="arabicPeriod"/>
            </a:pPr>
            <a:r>
              <a:rPr lang="en-US" sz="1800" b="1" dirty="0" smtClean="0">
                <a:latin typeface="Calibri" panose="020F0502020204030204" pitchFamily="34" charset="0"/>
              </a:rPr>
              <a:t>Sputum Induction For Health Care Providers - </a:t>
            </a:r>
            <a:r>
              <a:rPr lang="en-US" sz="1800" dirty="0" smtClean="0">
                <a:latin typeface="Calibri" panose="020F0502020204030204" pitchFamily="34" charset="0"/>
              </a:rPr>
              <a:t>National </a:t>
            </a:r>
            <a:r>
              <a:rPr lang="en-US" sz="1800" dirty="0">
                <a:latin typeface="Calibri" panose="020F0502020204030204" pitchFamily="34" charset="0"/>
              </a:rPr>
              <a:t>Jewish Health </a:t>
            </a:r>
            <a:r>
              <a:rPr lang="en-US" sz="1800" dirty="0" smtClean="0">
                <a:latin typeface="Calibri" panose="020F0502020204030204" pitchFamily="34" charset="0"/>
              </a:rPr>
              <a:t> </a:t>
            </a:r>
            <a:r>
              <a:rPr lang="en-US" sz="1600" dirty="0" smtClean="0">
                <a:latin typeface="Calibri" panose="020F0502020204030204" pitchFamily="34" charset="0"/>
              </a:rPr>
              <a:t>https</a:t>
            </a:r>
            <a:r>
              <a:rPr lang="en-US" sz="1600" dirty="0">
                <a:latin typeface="Calibri" panose="020F0502020204030204" pitchFamily="34" charset="0"/>
              </a:rPr>
              <a:t>://www.nationaljewish.org/treatment-programs/tests-procedures/sputum-induction </a:t>
            </a:r>
            <a:r>
              <a:rPr lang="en-US" sz="1600" dirty="0" smtClean="0">
                <a:latin typeface="Calibri" panose="020F0502020204030204" pitchFamily="34" charset="0"/>
              </a:rPr>
              <a:t> </a:t>
            </a:r>
            <a:endParaRPr lang="en-US" sz="1600" dirty="0">
              <a:latin typeface="Calibri" panose="020F0502020204030204" pitchFamily="34" charset="0"/>
            </a:endParaRPr>
          </a:p>
          <a:p>
            <a:pPr marL="457200" indent="-457200">
              <a:buAutoNum type="arabicPeriod"/>
            </a:pPr>
            <a:r>
              <a:rPr lang="en-US" sz="1800" b="1" dirty="0" smtClean="0">
                <a:latin typeface="Calibri" panose="020F0502020204030204" pitchFamily="34" charset="0"/>
              </a:rPr>
              <a:t>Performing Sputum Induction</a:t>
            </a:r>
            <a:r>
              <a:rPr lang="en-US" sz="1800" dirty="0">
                <a:latin typeface="Calibri" panose="020F0502020204030204" pitchFamily="34" charset="0"/>
              </a:rPr>
              <a:t> page 82</a:t>
            </a:r>
            <a:r>
              <a:rPr lang="en-US" sz="1800" b="1" dirty="0" smtClean="0">
                <a:latin typeface="Calibri" panose="020F0502020204030204" pitchFamily="34" charset="0"/>
              </a:rPr>
              <a:t>   </a:t>
            </a:r>
            <a:r>
              <a:rPr lang="en-US" sz="1800" u="sng" dirty="0" smtClean="0">
                <a:latin typeface="Calibri" panose="020F0502020204030204" pitchFamily="34" charset="0"/>
              </a:rPr>
              <a:t>Tuberculosis Infection Control</a:t>
            </a:r>
            <a:r>
              <a:rPr lang="en-US" sz="1800" dirty="0" smtClean="0">
                <a:latin typeface="Calibri" panose="020F0502020204030204" pitchFamily="34" charset="0"/>
              </a:rPr>
              <a:t>                 Curry International </a:t>
            </a:r>
            <a:r>
              <a:rPr lang="en-US" sz="1800" dirty="0">
                <a:latin typeface="Calibri" panose="020F0502020204030204" pitchFamily="34" charset="0"/>
              </a:rPr>
              <a:t>Tuberculosis Center  </a:t>
            </a:r>
            <a:r>
              <a:rPr lang="en-US" sz="1800" dirty="0" smtClean="0">
                <a:latin typeface="Calibri" panose="020F0502020204030204" pitchFamily="34" charset="0"/>
                <a:hlinkClick r:id="rId11"/>
              </a:rPr>
              <a:t>http</a:t>
            </a:r>
            <a:r>
              <a:rPr lang="en-US" sz="1800" dirty="0">
                <a:latin typeface="Calibri" panose="020F0502020204030204" pitchFamily="34" charset="0"/>
                <a:hlinkClick r:id="rId11"/>
              </a:rPr>
              <a:t>://</a:t>
            </a:r>
            <a:r>
              <a:rPr lang="en-US" sz="1800" dirty="0" smtClean="0">
                <a:latin typeface="Calibri" panose="020F0502020204030204" pitchFamily="34" charset="0"/>
                <a:hlinkClick r:id="rId11"/>
              </a:rPr>
              <a:t>www.currytbcenter.ucsf.edu/sites/default/files/ic_book_2011.pdf</a:t>
            </a:r>
            <a:r>
              <a:rPr lang="en-US" sz="1800" dirty="0" smtClean="0">
                <a:latin typeface="Calibri" panose="020F0502020204030204" pitchFamily="34" charset="0"/>
              </a:rPr>
              <a:t>  </a:t>
            </a:r>
            <a:endParaRPr lang="en-US" sz="1800" dirty="0">
              <a:latin typeface="Calibri" panose="020F0502020204030204" pitchFamily="34" charset="0"/>
            </a:endParaRPr>
          </a:p>
        </p:txBody>
      </p:sp>
      <p:pic>
        <p:nvPicPr>
          <p:cNvPr id="4" name="Content Placeholder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7620000" y="6019800"/>
            <a:ext cx="1440307" cy="7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96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28600"/>
            <a:ext cx="8229600" cy="1066800"/>
          </a:xfrm>
        </p:spPr>
        <p:txBody>
          <a:bodyPr/>
          <a:lstStyle/>
          <a:p>
            <a:pPr eaLnBrk="1" hangingPunct="1"/>
            <a:r>
              <a:rPr lang="en-US" altLang="en-US" sz="3600" dirty="0">
                <a:latin typeface="Helvetica" panose="020B0604020202020204" pitchFamily="34" charset="0"/>
                <a:cs typeface="Helvetica" panose="020B0604020202020204" pitchFamily="34" charset="0"/>
              </a:rPr>
              <a:t>Conflict of Interest Disclosure Statement</a:t>
            </a:r>
          </a:p>
        </p:txBody>
      </p:sp>
      <p:sp>
        <p:nvSpPr>
          <p:cNvPr id="4100" name="TextBox 7"/>
          <p:cNvSpPr txBox="1">
            <a:spLocks noChangeArrowheads="1"/>
          </p:cNvSpPr>
          <p:nvPr/>
        </p:nvSpPr>
        <p:spPr bwMode="auto">
          <a:xfrm>
            <a:off x="433264" y="19812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rgbClr val="969696"/>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969696"/>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 typeface="Arial" panose="020B0604020202020204" pitchFamily="34" charset="0"/>
              <a:buChar char="•"/>
            </a:pPr>
            <a:r>
              <a:rPr lang="en-US" altLang="en-US" sz="2400" dirty="0">
                <a:latin typeface="Helvetica" panose="020B0604020202020204" pitchFamily="34" charset="0"/>
                <a:cs typeface="Helvetica" panose="020B0604020202020204" pitchFamily="34" charset="0"/>
              </a:rPr>
              <a:t>Neither I, nor my spouse/partner have/had financial or other relationships with ANY commercial interest organizations within the past 12 months.</a:t>
            </a:r>
          </a:p>
          <a:p>
            <a:pPr marL="0" indent="0" eaLnBrk="1" hangingPunct="1">
              <a:spcBef>
                <a:spcPct val="0"/>
              </a:spcBef>
              <a:buClrTx/>
              <a:buSzTx/>
              <a:buNone/>
            </a:pPr>
            <a:endParaRPr lang="en-US" altLang="en-US" sz="2400" dirty="0">
              <a:latin typeface="Helvetica" panose="020B0604020202020204" pitchFamily="34" charset="0"/>
              <a:cs typeface="Helvetica" panose="020B0604020202020204" pitchFamily="34" charset="0"/>
            </a:endParaRPr>
          </a:p>
        </p:txBody>
      </p:sp>
      <p:pic>
        <p:nvPicPr>
          <p:cNvPr id="2" name="Picture 1"/>
          <p:cNvPicPr>
            <a:picLocks noChangeAspect="1"/>
          </p:cNvPicPr>
          <p:nvPr/>
        </p:nvPicPr>
        <p:blipFill>
          <a:blip r:embed="rId2"/>
          <a:stretch>
            <a:fillRect/>
          </a:stretch>
        </p:blipFill>
        <p:spPr>
          <a:xfrm>
            <a:off x="6934200" y="5715000"/>
            <a:ext cx="2054530" cy="10425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Learning Objectives</a:t>
            </a:r>
          </a:p>
        </p:txBody>
      </p:sp>
      <p:sp>
        <p:nvSpPr>
          <p:cNvPr id="3" name="Content Placeholder 2"/>
          <p:cNvSpPr>
            <a:spLocks noGrp="1"/>
          </p:cNvSpPr>
          <p:nvPr>
            <p:ph idx="1"/>
          </p:nvPr>
        </p:nvSpPr>
        <p:spPr>
          <a:xfrm>
            <a:off x="457200" y="1676400"/>
            <a:ext cx="8229600" cy="5029200"/>
          </a:xfrm>
        </p:spPr>
        <p:txBody>
          <a:bodyPr>
            <a:normAutofit/>
          </a:bodyPr>
          <a:lstStyle/>
          <a:p>
            <a:pPr marL="514350" indent="-514350">
              <a:spcBef>
                <a:spcPts val="0"/>
              </a:spcBef>
              <a:buFont typeface="+mj-lt"/>
              <a:buAutoNum type="arabicPeriod"/>
            </a:pPr>
            <a:r>
              <a:rPr lang="en-US" dirty="0">
                <a:latin typeface="+mj-lt"/>
              </a:rPr>
              <a:t>Describe the efficacy and yield of </a:t>
            </a:r>
            <a:r>
              <a:rPr lang="en-US" dirty="0" smtClean="0">
                <a:latin typeface="+mj-lt"/>
              </a:rPr>
              <a:t>induced </a:t>
            </a:r>
            <a:r>
              <a:rPr lang="en-US" dirty="0">
                <a:latin typeface="+mj-lt"/>
              </a:rPr>
              <a:t>sputum specimens compared to other collection methods.</a:t>
            </a:r>
          </a:p>
          <a:p>
            <a:pPr marL="514350" indent="-514350">
              <a:spcBef>
                <a:spcPts val="600"/>
              </a:spcBef>
              <a:buFont typeface="+mj-lt"/>
              <a:buAutoNum type="arabicPeriod"/>
            </a:pPr>
            <a:r>
              <a:rPr lang="en-US" dirty="0">
                <a:latin typeface="+mj-lt"/>
              </a:rPr>
              <a:t>Identify pre-procedure assessments necessary to ensure safe sputum induction </a:t>
            </a:r>
          </a:p>
          <a:p>
            <a:pPr marL="514350" indent="-514350">
              <a:spcBef>
                <a:spcPts val="600"/>
              </a:spcBef>
              <a:buFont typeface="+mj-lt"/>
              <a:buAutoNum type="arabicPeriod"/>
            </a:pPr>
            <a:r>
              <a:rPr lang="en-US" dirty="0">
                <a:latin typeface="+mj-lt"/>
              </a:rPr>
              <a:t>List key teaching points for effective sputum coaching </a:t>
            </a:r>
            <a:r>
              <a:rPr lang="en-US" dirty="0" smtClean="0">
                <a:latin typeface="+mj-lt"/>
              </a:rPr>
              <a:t> </a:t>
            </a:r>
            <a:endParaRPr lang="en-US" dirty="0">
              <a:latin typeface="+mj-lt"/>
            </a:endParaRPr>
          </a:p>
          <a:p>
            <a:pPr marL="514350" indent="-514350">
              <a:spcBef>
                <a:spcPts val="600"/>
              </a:spcBef>
              <a:buFont typeface="+mj-lt"/>
              <a:buAutoNum type="arabicPeriod"/>
            </a:pPr>
            <a:r>
              <a:rPr lang="en-US" dirty="0">
                <a:latin typeface="+mj-lt"/>
              </a:rPr>
              <a:t>Identify infection control measures necessary when inducing sputum in home setting</a:t>
            </a:r>
          </a:p>
          <a:p>
            <a:pPr marL="514350" indent="-514350">
              <a:buFont typeface="+mj-lt"/>
              <a:buAutoNum type="arabicPeriod"/>
            </a:pPr>
            <a:r>
              <a:rPr lang="en-US" dirty="0">
                <a:latin typeface="+mj-lt"/>
              </a:rPr>
              <a:t>Describe set-up &amp; cleaning procedures for portable </a:t>
            </a:r>
            <a:r>
              <a:rPr lang="en-US" dirty="0" smtClean="0">
                <a:latin typeface="+mj-lt"/>
              </a:rPr>
              <a:t>nebulizer as well as supplies </a:t>
            </a:r>
            <a:r>
              <a:rPr lang="en-US" dirty="0">
                <a:latin typeface="+mj-lt"/>
              </a:rPr>
              <a:t>recommended to have on hand</a:t>
            </a:r>
          </a:p>
        </p:txBody>
      </p:sp>
      <p:pic>
        <p:nvPicPr>
          <p:cNvPr id="4" name="Picture 3"/>
          <p:cNvPicPr>
            <a:picLocks noChangeAspect="1"/>
          </p:cNvPicPr>
          <p:nvPr/>
        </p:nvPicPr>
        <p:blipFill>
          <a:blip r:embed="rId3"/>
          <a:stretch>
            <a:fillRect/>
          </a:stretch>
        </p:blipFill>
        <p:spPr>
          <a:xfrm>
            <a:off x="6869814" y="5638800"/>
            <a:ext cx="2054936" cy="1040674"/>
          </a:xfrm>
          <a:prstGeom prst="rect">
            <a:avLst/>
          </a:prstGeom>
        </p:spPr>
      </p:pic>
    </p:spTree>
    <p:extLst>
      <p:ext uri="{BB962C8B-B14F-4D97-AF65-F5344CB8AC3E}">
        <p14:creationId xmlns:p14="http://schemas.microsoft.com/office/powerpoint/2010/main" val="162716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894" y="1828800"/>
            <a:ext cx="8708837"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05760" y="5715000"/>
            <a:ext cx="1616971" cy="818431"/>
          </a:xfrm>
        </p:spPr>
      </p:pic>
      <p:sp>
        <p:nvSpPr>
          <p:cNvPr id="3" name="Title 2">
            <a:extLst>
              <a:ext uri="{FF2B5EF4-FFF2-40B4-BE49-F238E27FC236}">
                <a16:creationId xmlns:a16="http://schemas.microsoft.com/office/drawing/2014/main" xmlns="" id="{7F10657C-EE6A-4516-B695-EA08A8BB4081}"/>
              </a:ext>
            </a:extLst>
          </p:cNvPr>
          <p:cNvSpPr>
            <a:spLocks noGrp="1"/>
          </p:cNvSpPr>
          <p:nvPr>
            <p:ph type="title"/>
          </p:nvPr>
        </p:nvSpPr>
        <p:spPr>
          <a:xfrm>
            <a:off x="342899" y="762000"/>
            <a:ext cx="8458200" cy="870656"/>
          </a:xfrm>
        </p:spPr>
        <p:txBody>
          <a:bodyPr>
            <a:normAutofit fontScale="90000"/>
          </a:bodyPr>
          <a:lstStyle/>
          <a:p>
            <a:r>
              <a:rPr lang="en-US" sz="2800" b="1" dirty="0"/>
              <a:t> Efficacy of Induced Sputum – Impressive findings published in 2016 ATS/IDSA/CDC  Clinical Practice Guidelines: Diagnosis of TB </a:t>
            </a:r>
          </a:p>
        </p:txBody>
      </p:sp>
      <p:sp>
        <p:nvSpPr>
          <p:cNvPr id="5" name="TextBox 4">
            <a:extLst>
              <a:ext uri="{FF2B5EF4-FFF2-40B4-BE49-F238E27FC236}">
                <a16:creationId xmlns:a16="http://schemas.microsoft.com/office/drawing/2014/main" xmlns="" id="{25F0670E-5DE2-483D-9450-51F9A3E52BB5}"/>
              </a:ext>
            </a:extLst>
          </p:cNvPr>
          <p:cNvSpPr txBox="1"/>
          <p:nvPr/>
        </p:nvSpPr>
        <p:spPr>
          <a:xfrm>
            <a:off x="213894" y="1839351"/>
            <a:ext cx="8716211" cy="3570208"/>
          </a:xfrm>
          <a:prstGeom prst="rect">
            <a:avLst/>
          </a:prstGeom>
          <a:noFill/>
        </p:spPr>
        <p:txBody>
          <a:bodyPr wrap="square" rtlCol="0">
            <a:spAutoFit/>
          </a:bodyPr>
          <a:lstStyle/>
          <a:p>
            <a:pPr marL="0" indent="0">
              <a:spcBef>
                <a:spcPts val="0"/>
              </a:spcBef>
              <a:buNone/>
            </a:pPr>
            <a:r>
              <a:rPr lang="en-US" sz="1600" b="1" dirty="0" smtClean="0">
                <a:latin typeface="Calibri" panose="020F0502020204030204" pitchFamily="34" charset="0"/>
              </a:rPr>
              <a:t>Question </a:t>
            </a:r>
            <a:r>
              <a:rPr lang="en-US" sz="1600" b="1" dirty="0">
                <a:latin typeface="Calibri" panose="020F0502020204030204" pitchFamily="34" charset="0"/>
              </a:rPr>
              <a:t>10:</a:t>
            </a:r>
            <a:r>
              <a:rPr lang="en-US" sz="1600" dirty="0">
                <a:latin typeface="Calibri" panose="020F0502020204030204" pitchFamily="34" charset="0"/>
              </a:rPr>
              <a:t> </a:t>
            </a:r>
            <a:r>
              <a:rPr lang="en-US" sz="1600" dirty="0" smtClean="0">
                <a:latin typeface="Calibri" panose="020F0502020204030204" pitchFamily="34" charset="0"/>
              </a:rPr>
              <a:t> “Should </a:t>
            </a:r>
            <a:r>
              <a:rPr lang="en-US" sz="1600" dirty="0">
                <a:latin typeface="Calibri" panose="020F0502020204030204" pitchFamily="34" charset="0"/>
              </a:rPr>
              <a:t>sputum induction or flexible </a:t>
            </a:r>
            <a:r>
              <a:rPr lang="en-US" sz="1600" dirty="0" err="1" smtClean="0">
                <a:latin typeface="Calibri" panose="020F0502020204030204" pitchFamily="34" charset="0"/>
              </a:rPr>
              <a:t>bronchoscopic</a:t>
            </a:r>
            <a:r>
              <a:rPr lang="en-US" sz="1600" dirty="0">
                <a:latin typeface="Calibri" panose="020F0502020204030204" pitchFamily="34" charset="0"/>
              </a:rPr>
              <a:t> </a:t>
            </a:r>
            <a:r>
              <a:rPr lang="en-US" sz="1600" dirty="0" smtClean="0">
                <a:latin typeface="Calibri" panose="020F0502020204030204" pitchFamily="34" charset="0"/>
              </a:rPr>
              <a:t>sampling </a:t>
            </a:r>
            <a:r>
              <a:rPr lang="en-US" sz="1600" dirty="0">
                <a:latin typeface="Calibri" panose="020F0502020204030204" pitchFamily="34" charset="0"/>
              </a:rPr>
              <a:t>be the initial respiratory sampling </a:t>
            </a:r>
            <a:r>
              <a:rPr lang="en-US" sz="1600" dirty="0" smtClean="0">
                <a:latin typeface="Calibri" panose="020F0502020204030204" pitchFamily="34" charset="0"/>
              </a:rPr>
              <a:t>method for </a:t>
            </a:r>
            <a:r>
              <a:rPr lang="en-US" sz="1600" dirty="0">
                <a:latin typeface="Calibri" panose="020F0502020204030204" pitchFamily="34" charset="0"/>
              </a:rPr>
              <a:t>adults with suspected pulmonary TB who </a:t>
            </a:r>
            <a:r>
              <a:rPr lang="en-US" sz="1600" dirty="0" smtClean="0">
                <a:latin typeface="Calibri" panose="020F0502020204030204" pitchFamily="34" charset="0"/>
              </a:rPr>
              <a:t>are unable</a:t>
            </a:r>
            <a:r>
              <a:rPr lang="en-US" sz="1600" dirty="0">
                <a:latin typeface="Calibri" panose="020F0502020204030204" pitchFamily="34" charset="0"/>
              </a:rPr>
              <a:t> </a:t>
            </a:r>
            <a:r>
              <a:rPr lang="en-US" sz="1600" dirty="0" smtClean="0">
                <a:latin typeface="Calibri" panose="020F0502020204030204" pitchFamily="34" charset="0"/>
              </a:rPr>
              <a:t>to </a:t>
            </a:r>
            <a:r>
              <a:rPr lang="en-US" sz="1600" dirty="0">
                <a:latin typeface="Calibri" panose="020F0502020204030204" pitchFamily="34" charset="0"/>
              </a:rPr>
              <a:t>expectorate sputum?”</a:t>
            </a:r>
            <a:endParaRPr lang="en-US" altLang="en-US" sz="1600" dirty="0">
              <a:latin typeface="Calibri" panose="020F0502020204030204" pitchFamily="34" charset="0"/>
              <a:cs typeface="Helvetica" panose="020B0604020202020204" pitchFamily="34" charset="0"/>
            </a:endParaRPr>
          </a:p>
          <a:p>
            <a:endParaRPr lang="en-US" sz="600" b="1" dirty="0"/>
          </a:p>
          <a:p>
            <a:r>
              <a:rPr lang="en-US" sz="1400" b="1" i="1" dirty="0">
                <a:solidFill>
                  <a:srgbClr val="000000"/>
                </a:solidFill>
                <a:latin typeface="Calibri" panose="020F0502020204030204" pitchFamily="34" charset="0"/>
              </a:rPr>
              <a:t>Evidence</a:t>
            </a:r>
            <a:br>
              <a:rPr lang="en-US" sz="1400" b="1" i="1" dirty="0">
                <a:solidFill>
                  <a:srgbClr val="000000"/>
                </a:solidFill>
                <a:latin typeface="Calibri" panose="020F0502020204030204" pitchFamily="34" charset="0"/>
              </a:rPr>
            </a:br>
            <a:r>
              <a:rPr lang="en-US" sz="1400" b="1" i="1" dirty="0">
                <a:solidFill>
                  <a:srgbClr val="000000"/>
                </a:solidFill>
                <a:latin typeface="Calibri" panose="020F0502020204030204" pitchFamily="34" charset="0"/>
              </a:rPr>
              <a:t>“</a:t>
            </a:r>
            <a:r>
              <a:rPr lang="en-US" sz="1400" dirty="0">
                <a:solidFill>
                  <a:srgbClr val="000000"/>
                </a:solidFill>
                <a:latin typeface="Calibri" panose="020F0502020204030204" pitchFamily="34" charset="0"/>
              </a:rPr>
              <a:t>We identified </a:t>
            </a:r>
            <a:r>
              <a:rPr lang="en-US" sz="1400" b="1" dirty="0">
                <a:solidFill>
                  <a:srgbClr val="000000"/>
                </a:solidFill>
                <a:latin typeface="Calibri" panose="020F0502020204030204" pitchFamily="34" charset="0"/>
              </a:rPr>
              <a:t>6 studies </a:t>
            </a:r>
            <a:r>
              <a:rPr lang="en-US" sz="1400" dirty="0">
                <a:solidFill>
                  <a:srgbClr val="000000"/>
                </a:solidFill>
                <a:latin typeface="Calibri" panose="020F0502020204030204" pitchFamily="34" charset="0"/>
              </a:rPr>
              <a:t>[</a:t>
            </a:r>
            <a:r>
              <a:rPr lang="en-US" sz="1400" dirty="0">
                <a:solidFill>
                  <a:srgbClr val="0000FF"/>
                </a:solidFill>
                <a:latin typeface="Calibri" panose="020F0502020204030204" pitchFamily="34" charset="0"/>
              </a:rPr>
              <a:t>172–177</a:t>
            </a:r>
            <a:r>
              <a:rPr lang="en-US" sz="1400" dirty="0">
                <a:solidFill>
                  <a:srgbClr val="000000"/>
                </a:solidFill>
                <a:latin typeface="Calibri" panose="020F0502020204030204" pitchFamily="34" charset="0"/>
              </a:rPr>
              <a:t>] that compared the diagnostic yield of </a:t>
            </a:r>
            <a:r>
              <a:rPr lang="en-US" sz="1400" b="1" dirty="0">
                <a:solidFill>
                  <a:srgbClr val="000000"/>
                </a:solidFill>
                <a:latin typeface="Calibri" panose="020F0502020204030204" pitchFamily="34" charset="0"/>
              </a:rPr>
              <a:t>induced sputum </a:t>
            </a:r>
            <a:r>
              <a:rPr lang="en-US" sz="1400" dirty="0">
                <a:solidFill>
                  <a:srgbClr val="000000"/>
                </a:solidFill>
                <a:latin typeface="Calibri" panose="020F0502020204030204" pitchFamily="34" charset="0"/>
              </a:rPr>
              <a:t>with the yield of specimens obtained by flexible bronchoscopy </a:t>
            </a:r>
            <a:r>
              <a:rPr lang="en-US" sz="1400" b="1" dirty="0">
                <a:solidFill>
                  <a:srgbClr val="000000"/>
                </a:solidFill>
                <a:latin typeface="Calibri" panose="020F0502020204030204" pitchFamily="34" charset="0"/>
              </a:rPr>
              <a:t>. . . </a:t>
            </a:r>
            <a:r>
              <a:rPr lang="en-US" sz="1400" dirty="0">
                <a:solidFill>
                  <a:srgbClr val="000000"/>
                </a:solidFill>
                <a:latin typeface="Calibri" panose="020F0502020204030204" pitchFamily="34" charset="0"/>
              </a:rPr>
              <a:t> </a:t>
            </a:r>
            <a:r>
              <a:rPr lang="en-US" sz="1400" b="1" dirty="0">
                <a:solidFill>
                  <a:srgbClr val="000000"/>
                </a:solidFill>
                <a:latin typeface="Calibri" panose="020F0502020204030204" pitchFamily="34" charset="0"/>
              </a:rPr>
              <a:t>five of the 6 studies </a:t>
            </a:r>
            <a:r>
              <a:rPr lang="en-US" sz="1400" dirty="0">
                <a:solidFill>
                  <a:srgbClr val="000000"/>
                </a:solidFill>
                <a:latin typeface="Calibri" panose="020F0502020204030204" pitchFamily="34" charset="0"/>
              </a:rPr>
              <a:t>demonstrated a    </a:t>
            </a:r>
            <a:r>
              <a:rPr lang="en-US" sz="1400" dirty="0" smtClean="0">
                <a:solidFill>
                  <a:srgbClr val="000000"/>
                </a:solidFill>
                <a:latin typeface="Calibri" panose="020F0502020204030204" pitchFamily="34" charset="0"/>
              </a:rPr>
              <a:t> </a:t>
            </a:r>
            <a:r>
              <a:rPr lang="en-US" sz="1400" b="1" u="sng" dirty="0" smtClean="0">
                <a:solidFill>
                  <a:srgbClr val="000000"/>
                </a:solidFill>
                <a:latin typeface="Calibri" panose="020F0502020204030204" pitchFamily="34" charset="0"/>
              </a:rPr>
              <a:t>higher </a:t>
            </a:r>
            <a:r>
              <a:rPr lang="en-US" sz="1400" b="1" u="sng" dirty="0">
                <a:solidFill>
                  <a:srgbClr val="000000"/>
                </a:solidFill>
                <a:latin typeface="Calibri" panose="020F0502020204030204" pitchFamily="34" charset="0"/>
              </a:rPr>
              <a:t>yield from induced sputum</a:t>
            </a:r>
            <a:r>
              <a:rPr lang="en-US" sz="1400" dirty="0">
                <a:solidFill>
                  <a:srgbClr val="000000"/>
                </a:solidFill>
                <a:latin typeface="Calibri" panose="020F0502020204030204" pitchFamily="34" charset="0"/>
              </a:rPr>
              <a:t> than bronchoscopy, with the remaining study [</a:t>
            </a:r>
            <a:r>
              <a:rPr lang="en-US" sz="1400" dirty="0">
                <a:solidFill>
                  <a:srgbClr val="0000FF"/>
                </a:solidFill>
                <a:latin typeface="Calibri" panose="020F0502020204030204" pitchFamily="34" charset="0"/>
              </a:rPr>
              <a:t>176</a:t>
            </a:r>
            <a:r>
              <a:rPr lang="en-US" sz="1400" dirty="0">
                <a:solidFill>
                  <a:srgbClr val="000000"/>
                </a:solidFill>
                <a:latin typeface="Calibri" panose="020F0502020204030204" pitchFamily="34" charset="0"/>
              </a:rPr>
              <a:t>] demonstrating  a similar yield. The diagnostic yield of induced sputum increases with multiple specimens, with </a:t>
            </a:r>
            <a:r>
              <a:rPr lang="en-US" sz="1400" b="1" dirty="0">
                <a:solidFill>
                  <a:srgbClr val="000000"/>
                </a:solidFill>
                <a:latin typeface="Calibri" panose="020F0502020204030204" pitchFamily="34" charset="0"/>
              </a:rPr>
              <a:t>detection rates by AFB smear microscopy of 91%–98% </a:t>
            </a:r>
            <a:r>
              <a:rPr lang="en-US" sz="1400" dirty="0">
                <a:solidFill>
                  <a:srgbClr val="000000"/>
                </a:solidFill>
                <a:latin typeface="Calibri" panose="020F0502020204030204" pitchFamily="34" charset="0"/>
              </a:rPr>
              <a:t>and mycobacterial </a:t>
            </a:r>
            <a:r>
              <a:rPr lang="en-US" sz="1400" b="1" dirty="0">
                <a:solidFill>
                  <a:srgbClr val="000000"/>
                </a:solidFill>
                <a:latin typeface="Calibri" panose="020F0502020204030204" pitchFamily="34" charset="0"/>
              </a:rPr>
              <a:t>culture of 99%–100% </a:t>
            </a:r>
            <a:r>
              <a:rPr lang="en-US" sz="1400" dirty="0">
                <a:solidFill>
                  <a:srgbClr val="000000"/>
                </a:solidFill>
                <a:latin typeface="Calibri" panose="020F0502020204030204" pitchFamily="34" charset="0"/>
              </a:rPr>
              <a:t>reported when 3 or more specimens are obtained [</a:t>
            </a:r>
            <a:r>
              <a:rPr lang="en-US" sz="1400" dirty="0">
                <a:solidFill>
                  <a:srgbClr val="0000FF"/>
                </a:solidFill>
                <a:latin typeface="Calibri" panose="020F0502020204030204" pitchFamily="34" charset="0"/>
              </a:rPr>
              <a:t>178</a:t>
            </a:r>
            <a:r>
              <a:rPr lang="en-US" sz="1400" dirty="0">
                <a:solidFill>
                  <a:srgbClr val="000000"/>
                </a:solidFill>
                <a:latin typeface="Calibri" panose="020F0502020204030204" pitchFamily="34" charset="0"/>
              </a:rPr>
              <a:t>].”</a:t>
            </a:r>
          </a:p>
          <a:p>
            <a:endParaRPr lang="en-US" sz="1200" b="1" dirty="0">
              <a:solidFill>
                <a:srgbClr val="000000"/>
              </a:solidFill>
              <a:latin typeface="Calibri" panose="020F0502020204030204" pitchFamily="34" charset="0"/>
            </a:endParaRPr>
          </a:p>
          <a:p>
            <a:r>
              <a:rPr lang="en-US" sz="2800" b="1" dirty="0">
                <a:solidFill>
                  <a:srgbClr val="C00000"/>
                </a:solidFill>
              </a:rPr>
              <a:t>“</a:t>
            </a:r>
            <a:r>
              <a:rPr lang="en-US" sz="2800" b="1" i="1" dirty="0">
                <a:solidFill>
                  <a:srgbClr val="C00000"/>
                </a:solidFill>
              </a:rPr>
              <a:t>Induced sputum has equal or greater diagnostic yield than </a:t>
            </a:r>
            <a:r>
              <a:rPr lang="en-US" sz="2800" b="1" i="1" dirty="0" err="1">
                <a:solidFill>
                  <a:srgbClr val="C00000"/>
                </a:solidFill>
              </a:rPr>
              <a:t>bronchoscopic</a:t>
            </a:r>
            <a:r>
              <a:rPr lang="en-US" sz="2800" b="1" i="1" dirty="0">
                <a:solidFill>
                  <a:srgbClr val="C00000"/>
                </a:solidFill>
              </a:rPr>
              <a:t> sampling, has fewer risks, and is less expensive.” </a:t>
            </a:r>
            <a:endParaRPr lang="en-US" sz="2800" b="1" i="1" dirty="0">
              <a:solidFill>
                <a:srgbClr val="C00000"/>
              </a:solidFill>
              <a:latin typeface="Calibri" panose="020F0502020204030204" pitchFamily="34" charset="0"/>
            </a:endParaRPr>
          </a:p>
          <a:p>
            <a:endParaRPr lang="en-US" sz="8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916" y="4876800"/>
            <a:ext cx="2628900" cy="175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42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777237" y="3281065"/>
            <a:ext cx="5290563" cy="846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20608" y="3320974"/>
            <a:ext cx="3472438" cy="1936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433264" y="507900"/>
            <a:ext cx="8229600" cy="533400"/>
          </a:xfrm>
        </p:spPr>
        <p:txBody>
          <a:bodyPr/>
          <a:lstStyle/>
          <a:p>
            <a:pPr eaLnBrk="1" hangingPunct="1"/>
            <a:r>
              <a:rPr lang="en-US" altLang="en-US" sz="2800" b="1" dirty="0" smtClean="0">
                <a:cs typeface="Helvetica" panose="020B0604020202020204" pitchFamily="34" charset="0"/>
              </a:rPr>
              <a:t>How Does Induction Increase Sputum </a:t>
            </a:r>
            <a:r>
              <a:rPr lang="en-US" altLang="en-US" sz="2800" b="1" dirty="0">
                <a:cs typeface="Helvetica" panose="020B0604020202020204" pitchFamily="34" charset="0"/>
              </a:rPr>
              <a:t>P</a:t>
            </a:r>
            <a:r>
              <a:rPr lang="en-US" altLang="en-US" sz="2800" b="1" dirty="0" smtClean="0">
                <a:cs typeface="Helvetica" panose="020B0604020202020204" pitchFamily="34" charset="0"/>
              </a:rPr>
              <a:t>roduction?</a:t>
            </a:r>
            <a:endParaRPr lang="en-US" altLang="en-US" sz="2800" b="1" dirty="0">
              <a:cs typeface="Helvetica" panose="020B0604020202020204" pitchFamily="34" charset="0"/>
            </a:endParaRPr>
          </a:p>
        </p:txBody>
      </p:sp>
      <p:pic>
        <p:nvPicPr>
          <p:cNvPr id="4099"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5467833"/>
            <a:ext cx="1640842" cy="830762"/>
          </a:xfrm>
        </p:spPr>
      </p:pic>
      <p:sp>
        <p:nvSpPr>
          <p:cNvPr id="4100" name="TextBox 7"/>
          <p:cNvSpPr txBox="1">
            <a:spLocks noChangeArrowheads="1"/>
          </p:cNvSpPr>
          <p:nvPr/>
        </p:nvSpPr>
        <p:spPr bwMode="auto">
          <a:xfrm>
            <a:off x="433264" y="1981200"/>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rgbClr val="969696"/>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969696"/>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eaLnBrk="1" hangingPunct="1">
              <a:spcBef>
                <a:spcPct val="0"/>
              </a:spcBef>
              <a:buClrTx/>
              <a:buSzTx/>
              <a:buNone/>
            </a:pPr>
            <a:endParaRPr lang="en-US" altLang="en-US" sz="2400" dirty="0">
              <a:latin typeface="Helvetica" panose="020B0604020202020204" pitchFamily="34" charset="0"/>
              <a:cs typeface="Helvetica" panose="020B0604020202020204" pitchFamily="34" charset="0"/>
            </a:endParaRPr>
          </a:p>
        </p:txBody>
      </p:sp>
      <p:sp>
        <p:nvSpPr>
          <p:cNvPr id="2" name="Rectangle 1"/>
          <p:cNvSpPr/>
          <p:nvPr/>
        </p:nvSpPr>
        <p:spPr>
          <a:xfrm>
            <a:off x="3593046" y="4267200"/>
            <a:ext cx="5703354" cy="2262158"/>
          </a:xfrm>
          <a:prstGeom prst="rect">
            <a:avLst/>
          </a:prstGeom>
        </p:spPr>
        <p:txBody>
          <a:bodyPr wrap="square" tIns="0">
            <a:spAutoFit/>
          </a:bodyPr>
          <a:lstStyle/>
          <a:p>
            <a:r>
              <a:rPr lang="en-US" sz="2400" dirty="0" smtClean="0">
                <a:solidFill>
                  <a:srgbClr val="C00000"/>
                </a:solidFill>
                <a:latin typeface="Calibri" panose="020F0502020204030204" pitchFamily="34" charset="0"/>
              </a:rPr>
              <a:t>“</a:t>
            </a:r>
            <a:r>
              <a:rPr lang="en-US" sz="2400" b="1" dirty="0" smtClean="0">
                <a:solidFill>
                  <a:srgbClr val="C00000"/>
                </a:solidFill>
                <a:latin typeface="Calibri" panose="020F0502020204030204" pitchFamily="34" charset="0"/>
              </a:rPr>
              <a:t>There </a:t>
            </a:r>
            <a:r>
              <a:rPr lang="en-US" sz="2400" b="1" dirty="0">
                <a:solidFill>
                  <a:srgbClr val="C00000"/>
                </a:solidFill>
                <a:latin typeface="Calibri" panose="020F0502020204030204" pitchFamily="34" charset="0"/>
              </a:rPr>
              <a:t>is no acknowledged ideal concentration of </a:t>
            </a:r>
            <a:r>
              <a:rPr lang="en-US" sz="2400" b="1" dirty="0" err="1">
                <a:solidFill>
                  <a:srgbClr val="C00000"/>
                </a:solidFill>
                <a:latin typeface="Calibri" panose="020F0502020204030204" pitchFamily="34" charset="0"/>
              </a:rPr>
              <a:t>NaCl</a:t>
            </a:r>
            <a:r>
              <a:rPr lang="en-US" sz="2400" b="1" dirty="0">
                <a:solidFill>
                  <a:srgbClr val="C00000"/>
                </a:solidFill>
                <a:latin typeface="Calibri" panose="020F0502020204030204" pitchFamily="34" charset="0"/>
              </a:rPr>
              <a:t> for an induced sputum, </a:t>
            </a:r>
            <a:r>
              <a:rPr lang="en-US" sz="2400" b="1" dirty="0" smtClean="0">
                <a:solidFill>
                  <a:srgbClr val="C00000"/>
                </a:solidFill>
                <a:latin typeface="Calibri" panose="020F0502020204030204" pitchFamily="34" charset="0"/>
              </a:rPr>
              <a:t>  varying </a:t>
            </a:r>
            <a:r>
              <a:rPr lang="en-US" sz="2400" b="1" dirty="0">
                <a:solidFill>
                  <a:srgbClr val="C00000"/>
                </a:solidFill>
                <a:latin typeface="Calibri" panose="020F0502020204030204" pitchFamily="34" charset="0"/>
              </a:rPr>
              <a:t>from 3-10% (Bell et al, 2004). NUH uses 7% as a standard because it is readily available from pharmacy and has caused less cancellations</a:t>
            </a:r>
            <a:r>
              <a:rPr lang="en-US" sz="2400" b="1" dirty="0" smtClean="0">
                <a:solidFill>
                  <a:srgbClr val="C00000"/>
                </a:solidFill>
                <a:latin typeface="Calibri" panose="020F0502020204030204" pitchFamily="34" charset="0"/>
              </a:rPr>
              <a:t>.”</a:t>
            </a:r>
            <a:endParaRPr lang="en-US" sz="2400" b="1" dirty="0">
              <a:solidFill>
                <a:srgbClr val="C00000"/>
              </a:solidFill>
              <a:latin typeface="Calibri" panose="020F0502020204030204" pitchFamily="34" charset="0"/>
            </a:endParaRPr>
          </a:p>
        </p:txBody>
      </p:sp>
      <p:sp>
        <p:nvSpPr>
          <p:cNvPr id="3" name="TextBox 2"/>
          <p:cNvSpPr txBox="1"/>
          <p:nvPr/>
        </p:nvSpPr>
        <p:spPr>
          <a:xfrm>
            <a:off x="3886200" y="3320974"/>
            <a:ext cx="5105400" cy="800219"/>
          </a:xfrm>
          <a:prstGeom prst="rect">
            <a:avLst/>
          </a:prstGeom>
          <a:noFill/>
        </p:spPr>
        <p:txBody>
          <a:bodyPr wrap="square" rtlCol="0">
            <a:spAutoFit/>
          </a:bodyPr>
          <a:lstStyle/>
          <a:p>
            <a:r>
              <a:rPr lang="en-US" sz="1600" b="1" dirty="0">
                <a:latin typeface="Calibri" panose="020F0502020204030204" pitchFamily="34" charset="0"/>
              </a:rPr>
              <a:t>NHS Nottingham University </a:t>
            </a:r>
            <a:r>
              <a:rPr lang="en-US" sz="1600" b="1" dirty="0" smtClean="0">
                <a:latin typeface="Calibri" panose="020F0502020204030204" pitchFamily="34" charset="0"/>
              </a:rPr>
              <a:t>Hospitals</a:t>
            </a:r>
            <a:r>
              <a:rPr lang="en-US" sz="1600" dirty="0">
                <a:latin typeface="Calibri" panose="020F0502020204030204" pitchFamily="34" charset="0"/>
              </a:rPr>
              <a:t> </a:t>
            </a:r>
            <a:r>
              <a:rPr lang="en-US" sz="1600" b="1" dirty="0" smtClean="0">
                <a:latin typeface="Calibri" panose="020F0502020204030204" pitchFamily="34" charset="0"/>
              </a:rPr>
              <a:t>Induced </a:t>
            </a:r>
            <a:r>
              <a:rPr lang="en-US" sz="1600" b="1" dirty="0">
                <a:latin typeface="Calibri" panose="020F0502020204030204" pitchFamily="34" charset="0"/>
              </a:rPr>
              <a:t>Sputum Guidelines for Practice</a:t>
            </a:r>
            <a:endParaRPr lang="en-US" sz="1600" dirty="0">
              <a:latin typeface="Calibri" panose="020F0502020204030204" pitchFamily="34" charset="0"/>
            </a:endParaRPr>
          </a:p>
          <a:p>
            <a:r>
              <a:rPr lang="en-US" sz="1400" u="sng" dirty="0">
                <a:hlinkClick r:id="rId4"/>
              </a:rPr>
              <a:t>https://www.nuh.nhs.uk/download.cfm?doc=docm93jijm4n672</a:t>
            </a:r>
            <a:endParaRPr lang="en-US" sz="1400" dirty="0"/>
          </a:p>
        </p:txBody>
      </p:sp>
      <p:sp>
        <p:nvSpPr>
          <p:cNvPr id="5" name="Rectangle 4"/>
          <p:cNvSpPr/>
          <p:nvPr/>
        </p:nvSpPr>
        <p:spPr>
          <a:xfrm>
            <a:off x="304800" y="1087225"/>
            <a:ext cx="7873181" cy="2562240"/>
          </a:xfrm>
          <a:prstGeom prst="rect">
            <a:avLst/>
          </a:prstGeom>
        </p:spPr>
        <p:txBody>
          <a:bodyPr wrap="square">
            <a:spAutoFit/>
          </a:bodyPr>
          <a:lstStyle/>
          <a:p>
            <a:pPr>
              <a:lnSpc>
                <a:spcPts val="1900"/>
              </a:lnSpc>
            </a:pPr>
            <a:r>
              <a:rPr lang="en-US" sz="1600" dirty="0" smtClean="0">
                <a:latin typeface="Tw Cen MT" panose="020B0602020104020603" pitchFamily="34" charset="0"/>
              </a:rPr>
              <a:t>“</a:t>
            </a:r>
            <a:r>
              <a:rPr lang="en-US" sz="1600" dirty="0" smtClean="0">
                <a:latin typeface="Browallia New" panose="020B0604020202020204" pitchFamily="34" charset="-34"/>
                <a:cs typeface="Browallia New" panose="020B0604020202020204" pitchFamily="34" charset="-34"/>
              </a:rPr>
              <a:t>The </a:t>
            </a:r>
            <a:r>
              <a:rPr lang="en-US" sz="1600" dirty="0">
                <a:latin typeface="Browallia New" panose="020B0604020202020204" pitchFamily="34" charset="-34"/>
                <a:cs typeface="Browallia New" panose="020B0604020202020204" pitchFamily="34" charset="-34"/>
              </a:rPr>
              <a:t>water content in the airway originates from the blood flow surrounding the airway, and diffuses into the lumen through an osmotic pressure that is mainly determined by sodium and chloride ion </a:t>
            </a:r>
            <a:r>
              <a:rPr lang="en-US" sz="1600" dirty="0" smtClean="0">
                <a:latin typeface="Browallia New" panose="020B0604020202020204" pitchFamily="34" charset="-34"/>
                <a:cs typeface="Browallia New" panose="020B0604020202020204" pitchFamily="34" charset="-34"/>
              </a:rPr>
              <a:t>concentration. Salt </a:t>
            </a:r>
            <a:r>
              <a:rPr lang="en-US" sz="1600" dirty="0">
                <a:latin typeface="Browallia New" panose="020B0604020202020204" pitchFamily="34" charset="-34"/>
                <a:cs typeface="Browallia New" panose="020B0604020202020204" pitchFamily="34" charset="-34"/>
              </a:rPr>
              <a:t>delivered by nebulization increases the osmotic pressure in the airways and draws more water into the lumen. As a consequence, mucins in the airways are diluted, facilitating sputum expectoration. In addition to its </a:t>
            </a:r>
            <a:r>
              <a:rPr lang="en-US" sz="1600" dirty="0" err="1">
                <a:latin typeface="Browallia New" panose="020B0604020202020204" pitchFamily="34" charset="-34"/>
                <a:cs typeface="Browallia New" panose="020B0604020202020204" pitchFamily="34" charset="-34"/>
              </a:rPr>
              <a:t>dilutional</a:t>
            </a:r>
            <a:r>
              <a:rPr lang="en-US" sz="1600" dirty="0">
                <a:latin typeface="Browallia New" panose="020B0604020202020204" pitchFamily="34" charset="-34"/>
                <a:cs typeface="Browallia New" panose="020B0604020202020204" pitchFamily="34" charset="-34"/>
              </a:rPr>
              <a:t> effects, hypertonic saline also has a </a:t>
            </a:r>
            <a:r>
              <a:rPr lang="en-US" sz="1600" dirty="0" err="1">
                <a:latin typeface="Browallia New" panose="020B0604020202020204" pitchFamily="34" charset="-34"/>
                <a:cs typeface="Browallia New" panose="020B0604020202020204" pitchFamily="34" charset="-34"/>
              </a:rPr>
              <a:t>protussive</a:t>
            </a:r>
            <a:r>
              <a:rPr lang="en-US" sz="1600" dirty="0">
                <a:latin typeface="Browallia New" panose="020B0604020202020204" pitchFamily="34" charset="-34"/>
                <a:cs typeface="Browallia New" panose="020B0604020202020204" pitchFamily="34" charset="-34"/>
              </a:rPr>
              <a:t> effect by stimulating cough reflex, which is believed to facilitate sputum </a:t>
            </a:r>
            <a:r>
              <a:rPr lang="en-US" sz="1600" dirty="0" smtClean="0">
                <a:latin typeface="Browallia New" panose="020B0604020202020204" pitchFamily="34" charset="-34"/>
                <a:cs typeface="Browallia New" panose="020B0604020202020204" pitchFamily="34" charset="-34"/>
              </a:rPr>
              <a:t>expectoration.”   </a:t>
            </a:r>
            <a:r>
              <a:rPr lang="en-US" sz="1400" i="1" u="sng" dirty="0" smtClean="0">
                <a:latin typeface="Calibri" panose="020F0502020204030204" pitchFamily="34" charset="0"/>
              </a:rPr>
              <a:t>Usefulness of Sputum Induction with Hypertonic Saline</a:t>
            </a:r>
            <a:r>
              <a:rPr lang="en-US" sz="1400" i="1" dirty="0" smtClean="0">
                <a:latin typeface="Calibri" panose="020F0502020204030204" pitchFamily="34" charset="0"/>
              </a:rPr>
              <a:t>  </a:t>
            </a:r>
            <a:r>
              <a:rPr lang="en-US" sz="1400" b="1" i="1" dirty="0" smtClean="0">
                <a:latin typeface="Calibri" panose="020F0502020204030204" pitchFamily="34" charset="0"/>
              </a:rPr>
              <a:t>Tuberculosis &amp; Respiratory Diseases 2014, 76: 163-168</a:t>
            </a:r>
            <a:endParaRPr lang="en-US" sz="800" b="1" i="1" dirty="0" smtClean="0">
              <a:latin typeface="Calibri" panose="020F0502020204030204" pitchFamily="34" charset="0"/>
            </a:endParaRPr>
          </a:p>
          <a:p>
            <a:endParaRPr lang="en-US" sz="800" b="1" dirty="0" smtClean="0">
              <a:solidFill>
                <a:srgbClr val="0070C0"/>
              </a:solidFill>
              <a:latin typeface="Calibri" panose="020F0502020204030204" pitchFamily="34" charset="0"/>
            </a:endParaRPr>
          </a:p>
          <a:p>
            <a:endParaRPr lang="en-US" sz="1000" b="1" dirty="0" smtClean="0">
              <a:solidFill>
                <a:srgbClr val="0070C0"/>
              </a:solidFill>
              <a:latin typeface="Calibri" panose="020F0502020204030204" pitchFamily="34" charset="0"/>
            </a:endParaRPr>
          </a:p>
        </p:txBody>
      </p:sp>
      <p:sp>
        <p:nvSpPr>
          <p:cNvPr id="7" name="Rectangle 6"/>
          <p:cNvSpPr/>
          <p:nvPr/>
        </p:nvSpPr>
        <p:spPr>
          <a:xfrm>
            <a:off x="212704" y="3344824"/>
            <a:ext cx="3472437" cy="1815882"/>
          </a:xfrm>
          <a:prstGeom prst="rect">
            <a:avLst/>
          </a:prstGeom>
        </p:spPr>
        <p:txBody>
          <a:bodyPr wrap="square">
            <a:spAutoFit/>
          </a:bodyPr>
          <a:lstStyle/>
          <a:p>
            <a:r>
              <a:rPr lang="en-US" sz="1600" b="1" dirty="0">
                <a:latin typeface="Calibri" panose="020F0502020204030204" pitchFamily="34" charset="0"/>
              </a:rPr>
              <a:t>CDC Core </a:t>
            </a:r>
            <a:r>
              <a:rPr lang="en-US" sz="1600" b="1" dirty="0" smtClean="0">
                <a:latin typeface="Calibri" panose="020F0502020204030204" pitchFamily="34" charset="0"/>
              </a:rPr>
              <a:t>Curriculum </a:t>
            </a:r>
            <a:r>
              <a:rPr lang="en-US" sz="1600" b="1" dirty="0">
                <a:latin typeface="Calibri" panose="020F0502020204030204" pitchFamily="34" charset="0"/>
              </a:rPr>
              <a:t>– Sputum </a:t>
            </a:r>
            <a:r>
              <a:rPr lang="en-US" sz="1600" b="1" dirty="0" smtClean="0">
                <a:latin typeface="Calibri" panose="020F0502020204030204" pitchFamily="34" charset="0"/>
              </a:rPr>
              <a:t>Induction                                                                                  </a:t>
            </a:r>
            <a:r>
              <a:rPr lang="en-US" sz="1600" dirty="0" smtClean="0">
                <a:latin typeface="Calibri" panose="020F0502020204030204" pitchFamily="34" charset="0"/>
              </a:rPr>
              <a:t>“For </a:t>
            </a:r>
            <a:r>
              <a:rPr lang="en-US" sz="1600" dirty="0">
                <a:latin typeface="Calibri" panose="020F0502020204030204" pitchFamily="34" charset="0"/>
              </a:rPr>
              <a:t>patients unable to cough up sputum, deep sputum-producing coughing may be induced by inhalation of an aerosol of warm, sterile, hypertonic saline (3%– 5</a:t>
            </a:r>
            <a:r>
              <a:rPr lang="en-US" sz="1600" dirty="0" smtClean="0">
                <a:latin typeface="Calibri" panose="020F0502020204030204" pitchFamily="34" charset="0"/>
              </a:rPr>
              <a:t>%).” </a:t>
            </a:r>
            <a:endParaRPr lang="en-US" sz="1600" dirty="0">
              <a:latin typeface="Calibri" panose="020F0502020204030204" pitchFamily="34" charset="0"/>
            </a:endParaRPr>
          </a:p>
        </p:txBody>
      </p:sp>
    </p:spTree>
    <p:extLst>
      <p:ext uri="{BB962C8B-B14F-4D97-AF65-F5344CB8AC3E}">
        <p14:creationId xmlns:p14="http://schemas.microsoft.com/office/powerpoint/2010/main" val="4015768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67600" y="5783370"/>
            <a:ext cx="1434516" cy="726299"/>
          </a:xfrm>
        </p:spPr>
      </p:pic>
      <p:sp>
        <p:nvSpPr>
          <p:cNvPr id="4098" name="Title 1"/>
          <p:cNvSpPr>
            <a:spLocks noGrp="1"/>
          </p:cNvSpPr>
          <p:nvPr>
            <p:ph type="title"/>
          </p:nvPr>
        </p:nvSpPr>
        <p:spPr>
          <a:xfrm>
            <a:off x="990600" y="310797"/>
            <a:ext cx="6858000" cy="1137003"/>
          </a:xfrm>
        </p:spPr>
        <p:txBody>
          <a:bodyPr>
            <a:normAutofit/>
          </a:bodyPr>
          <a:lstStyle/>
          <a:p>
            <a:pPr algn="ctr" eaLnBrk="1" hangingPunct="1"/>
            <a:r>
              <a:rPr lang="en-US" altLang="en-US" sz="3200" dirty="0">
                <a:latin typeface="Helvetica" panose="020B0604020202020204" pitchFamily="34" charset="0"/>
                <a:cs typeface="Helvetica" panose="020B0604020202020204" pitchFamily="34" charset="0"/>
              </a:rPr>
              <a:t>Induced Sputum </a:t>
            </a:r>
            <a:r>
              <a:rPr lang="en-US" altLang="en-US" sz="3200" dirty="0" smtClean="0">
                <a:latin typeface="Helvetica" panose="020B0604020202020204" pitchFamily="34" charset="0"/>
                <a:cs typeface="Helvetica" panose="020B0604020202020204" pitchFamily="34" charset="0"/>
              </a:rPr>
              <a:t>Procedure </a:t>
            </a:r>
            <a:br>
              <a:rPr lang="en-US" altLang="en-US" sz="3200" dirty="0" smtClean="0">
                <a:latin typeface="Helvetica" panose="020B0604020202020204" pitchFamily="34" charset="0"/>
                <a:cs typeface="Helvetica" panose="020B0604020202020204" pitchFamily="34" charset="0"/>
              </a:rPr>
            </a:br>
            <a:r>
              <a:rPr lang="en-US" altLang="en-US" sz="3200" dirty="0" smtClean="0">
                <a:latin typeface="Helvetica" panose="020B0604020202020204" pitchFamily="34" charset="0"/>
                <a:cs typeface="Helvetica" panose="020B0604020202020204" pitchFamily="34" charset="0"/>
              </a:rPr>
              <a:t>National </a:t>
            </a:r>
            <a:r>
              <a:rPr lang="en-US" altLang="en-US" sz="3200" dirty="0">
                <a:latin typeface="Helvetica" panose="020B0604020202020204" pitchFamily="34" charset="0"/>
                <a:cs typeface="Helvetica" panose="020B0604020202020204" pitchFamily="34" charset="0"/>
              </a:rPr>
              <a:t>Jewish</a:t>
            </a:r>
          </a:p>
        </p:txBody>
      </p:sp>
      <p:sp>
        <p:nvSpPr>
          <p:cNvPr id="2" name="TextBox 1">
            <a:extLst>
              <a:ext uri="{FF2B5EF4-FFF2-40B4-BE49-F238E27FC236}">
                <a16:creationId xmlns:a16="http://schemas.microsoft.com/office/drawing/2014/main" xmlns="" id="{035D87CF-7FB8-48C1-9B63-B720DDE1554F}"/>
              </a:ext>
            </a:extLst>
          </p:cNvPr>
          <p:cNvSpPr txBox="1"/>
          <p:nvPr/>
        </p:nvSpPr>
        <p:spPr>
          <a:xfrm>
            <a:off x="762000" y="1676400"/>
            <a:ext cx="7086600" cy="4555093"/>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Calibri" panose="020F0502020204030204" pitchFamily="34" charset="0"/>
              </a:rPr>
              <a:t>Patients with reactive airways, asthma, COPD or emphysema should be pretreated with fast acting  bronchodilator – Albuterol or levalbuterol.   </a:t>
            </a:r>
          </a:p>
          <a:p>
            <a:endParaRPr lang="en-US" sz="900" dirty="0">
              <a:latin typeface="Calibri" panose="020F0502020204030204" pitchFamily="34" charset="0"/>
            </a:endParaRPr>
          </a:p>
          <a:p>
            <a:pPr marL="285750" indent="-285750">
              <a:buFont typeface="Courier New" panose="02070309020205020404" pitchFamily="49" charset="0"/>
              <a:buChar char="o"/>
            </a:pPr>
            <a:r>
              <a:rPr lang="en-US" dirty="0">
                <a:latin typeface="Calibri" panose="020F0502020204030204" pitchFamily="34" charset="0"/>
              </a:rPr>
              <a:t>Patients taking Advair, </a:t>
            </a:r>
            <a:r>
              <a:rPr lang="en-US" dirty="0" err="1">
                <a:latin typeface="Calibri" panose="020F0502020204030204" pitchFamily="34" charset="0"/>
              </a:rPr>
              <a:t>Symicort</a:t>
            </a:r>
            <a:r>
              <a:rPr lang="en-US" dirty="0">
                <a:latin typeface="Calibri" panose="020F0502020204030204" pitchFamily="34" charset="0"/>
              </a:rPr>
              <a:t>, </a:t>
            </a:r>
            <a:r>
              <a:rPr lang="en-US" dirty="0" err="1">
                <a:latin typeface="Calibri" panose="020F0502020204030204" pitchFamily="34" charset="0"/>
              </a:rPr>
              <a:t>Dulera</a:t>
            </a:r>
            <a:r>
              <a:rPr lang="en-US" dirty="0">
                <a:latin typeface="Calibri" panose="020F0502020204030204" pitchFamily="34" charset="0"/>
              </a:rPr>
              <a:t>, or Spiriva may not need pre-treatment with inhaled fast acting bronchodilator</a:t>
            </a:r>
            <a:r>
              <a:rPr lang="en-US" dirty="0" smtClean="0">
                <a:latin typeface="Calibri" panose="020F0502020204030204" pitchFamily="34" charset="0"/>
              </a:rPr>
              <a:t>.</a:t>
            </a:r>
          </a:p>
          <a:p>
            <a:endParaRPr lang="en-US" sz="1000" dirty="0">
              <a:latin typeface="Calibri" panose="020F0502020204030204" pitchFamily="34" charset="0"/>
            </a:endParaRPr>
          </a:p>
          <a:p>
            <a:pPr marL="285750" indent="-285750">
              <a:buFont typeface="Courier New" panose="02070309020205020404" pitchFamily="49" charset="0"/>
              <a:buChar char="o"/>
            </a:pPr>
            <a:r>
              <a:rPr lang="en-US" dirty="0">
                <a:latin typeface="Calibri" panose="020F0502020204030204" pitchFamily="34" charset="0"/>
              </a:rPr>
              <a:t>Hypertonic saline options are 3%, 5%, 7% and 10%.  Normal saline (0.9%) is generally insufficient to produce sputum specimen.</a:t>
            </a:r>
          </a:p>
          <a:p>
            <a:pPr marL="285750" indent="-285750">
              <a:buFont typeface="Courier New" panose="02070309020205020404" pitchFamily="49" charset="0"/>
              <a:buChar char="o"/>
            </a:pPr>
            <a:endParaRPr lang="en-US" sz="900" dirty="0">
              <a:latin typeface="Calibri" panose="020F0502020204030204" pitchFamily="34" charset="0"/>
            </a:endParaRPr>
          </a:p>
          <a:p>
            <a:pPr marL="285750" indent="-285750">
              <a:buFont typeface="Courier New" panose="02070309020205020404" pitchFamily="49" charset="0"/>
              <a:buChar char="o"/>
            </a:pPr>
            <a:r>
              <a:rPr lang="en-US" dirty="0">
                <a:latin typeface="Calibri" panose="020F0502020204030204" pitchFamily="34" charset="0"/>
              </a:rPr>
              <a:t>Hypertonic saline irritates the airways stimulating secretion of thin, watery mucous.  Process may take 5 to more than 20 min depending on patient and concentration of saline used.</a:t>
            </a:r>
          </a:p>
          <a:p>
            <a:pPr marL="285750" indent="-285750">
              <a:buFont typeface="Courier New" panose="02070309020205020404" pitchFamily="49" charset="0"/>
              <a:buChar char="o"/>
            </a:pPr>
            <a:endParaRPr lang="en-US" sz="1000" dirty="0">
              <a:latin typeface="Calibri" panose="020F0502020204030204" pitchFamily="34" charset="0"/>
            </a:endParaRPr>
          </a:p>
          <a:p>
            <a:pPr marL="285750" indent="-285750">
              <a:buFont typeface="Courier New" panose="02070309020205020404" pitchFamily="49" charset="0"/>
              <a:buChar char="o"/>
            </a:pPr>
            <a:r>
              <a:rPr lang="en-US" dirty="0" smtClean="0">
                <a:latin typeface="Calibri" panose="020F0502020204030204" pitchFamily="34" charset="0"/>
              </a:rPr>
              <a:t>Sputum </a:t>
            </a:r>
            <a:r>
              <a:rPr lang="en-US" dirty="0">
                <a:latin typeface="Calibri" panose="020F0502020204030204" pitchFamily="34" charset="0"/>
              </a:rPr>
              <a:t>obtained by induction will be thin and appear watery; by tilting tube and viewing in good light some clear mucous strands or thicker material may be seen suspended within the watery sample.</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endParaRPr lang="en-US" dirty="0"/>
          </a:p>
        </p:txBody>
      </p:sp>
      <p:sp>
        <p:nvSpPr>
          <p:cNvPr id="3" name="TextBox 2"/>
          <p:cNvSpPr txBox="1"/>
          <p:nvPr/>
        </p:nvSpPr>
        <p:spPr>
          <a:xfrm>
            <a:off x="198238" y="5893528"/>
            <a:ext cx="5792355" cy="461665"/>
          </a:xfrm>
          <a:prstGeom prst="rect">
            <a:avLst/>
          </a:prstGeom>
          <a:noFill/>
        </p:spPr>
        <p:txBody>
          <a:bodyPr wrap="none" rtlCol="0">
            <a:spAutoFit/>
          </a:bodyPr>
          <a:lstStyle/>
          <a:p>
            <a:r>
              <a:rPr lang="en-US" sz="1200" b="1" dirty="0">
                <a:latin typeface="Calibri" panose="020F0502020204030204" pitchFamily="34" charset="0"/>
              </a:rPr>
              <a:t>Sputum Induction For Health Care Providers </a:t>
            </a:r>
            <a:r>
              <a:rPr lang="en-US" sz="1200" b="1" dirty="0" smtClean="0">
                <a:latin typeface="Calibri" panose="020F0502020204030204" pitchFamily="34" charset="0"/>
              </a:rPr>
              <a:t>– </a:t>
            </a:r>
            <a:r>
              <a:rPr lang="en-US" sz="1200" dirty="0" smtClean="0">
                <a:latin typeface="Calibri" panose="020F0502020204030204" pitchFamily="34" charset="0"/>
              </a:rPr>
              <a:t>National </a:t>
            </a:r>
            <a:r>
              <a:rPr lang="en-US" sz="1200" dirty="0">
                <a:latin typeface="Calibri" panose="020F0502020204030204" pitchFamily="34" charset="0"/>
              </a:rPr>
              <a:t>Jewish Health  </a:t>
            </a:r>
            <a:endParaRPr lang="en-US" sz="1200" dirty="0" smtClean="0">
              <a:latin typeface="Calibri" panose="020F0502020204030204" pitchFamily="34" charset="0"/>
            </a:endParaRPr>
          </a:p>
          <a:p>
            <a:r>
              <a:rPr lang="en-US" sz="1200" dirty="0" smtClean="0">
                <a:latin typeface="Calibri" panose="020F0502020204030204" pitchFamily="34" charset="0"/>
                <a:hlinkClick r:id="rId3"/>
              </a:rPr>
              <a:t>https</a:t>
            </a:r>
            <a:r>
              <a:rPr lang="en-US" sz="1200" dirty="0">
                <a:latin typeface="Calibri" panose="020F0502020204030204" pitchFamily="34" charset="0"/>
                <a:hlinkClick r:id="rId3"/>
              </a:rPr>
              <a:t>://</a:t>
            </a:r>
            <a:r>
              <a:rPr lang="en-US" sz="1200" dirty="0" smtClean="0">
                <a:latin typeface="Calibri" panose="020F0502020204030204" pitchFamily="34" charset="0"/>
                <a:hlinkClick r:id="rId3"/>
              </a:rPr>
              <a:t>www.nationaljewish.org/treatment-programs/tests-procedures/sputum-induction</a:t>
            </a:r>
            <a:endParaRPr lang="en-US" sz="1200" dirty="0" smtClean="0">
              <a:latin typeface="Calibri" panose="020F0502020204030204" pitchFamily="34" charset="0"/>
            </a:endParaRPr>
          </a:p>
        </p:txBody>
      </p:sp>
    </p:spTree>
    <p:extLst>
      <p:ext uri="{BB962C8B-B14F-4D97-AF65-F5344CB8AC3E}">
        <p14:creationId xmlns:p14="http://schemas.microsoft.com/office/powerpoint/2010/main" val="184942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914400" y="685800"/>
            <a:ext cx="6934200" cy="609600"/>
          </a:xfrm>
        </p:spPr>
        <p:txBody>
          <a:bodyPr anchor="ctr">
            <a:normAutofit fontScale="90000"/>
          </a:bodyPr>
          <a:lstStyle/>
          <a:p>
            <a:pPr algn="ctr" eaLnBrk="1" hangingPunct="1"/>
            <a:r>
              <a:rPr lang="en-US" altLang="en-US" sz="3600" dirty="0" smtClean="0">
                <a:latin typeface="Helvetica" panose="020B0604020202020204" pitchFamily="34" charset="0"/>
                <a:cs typeface="Helvetica" panose="020B0604020202020204" pitchFamily="34" charset="0"/>
              </a:rPr>
              <a:t>Pre-Procedure Patient Assessment</a:t>
            </a:r>
            <a:br>
              <a:rPr lang="en-US" altLang="en-US" sz="3600" dirty="0" smtClean="0">
                <a:latin typeface="Helvetica" panose="020B0604020202020204" pitchFamily="34" charset="0"/>
                <a:cs typeface="Helvetica" panose="020B0604020202020204" pitchFamily="34" charset="0"/>
              </a:rPr>
            </a:br>
            <a:endParaRPr lang="en-US" altLang="en-US" sz="3600" dirty="0">
              <a:latin typeface="Helvetica" panose="020B0604020202020204" pitchFamily="34" charset="0"/>
              <a:cs typeface="Helvetica" panose="020B0604020202020204" pitchFamily="34" charset="0"/>
            </a:endParaRPr>
          </a:p>
        </p:txBody>
      </p:sp>
      <p:pic>
        <p:nvPicPr>
          <p:cNvPr id="4099" name="Content Placeholder 6"/>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391400" y="5691009"/>
            <a:ext cx="1638300" cy="829032"/>
          </a:xfrm>
        </p:spPr>
      </p:pic>
      <p:sp>
        <p:nvSpPr>
          <p:cNvPr id="2" name="TextBox 1"/>
          <p:cNvSpPr txBox="1"/>
          <p:nvPr/>
        </p:nvSpPr>
        <p:spPr>
          <a:xfrm>
            <a:off x="747252" y="1143000"/>
            <a:ext cx="7315200" cy="5155257"/>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latin typeface="Calibri" panose="020F0502020204030204" pitchFamily="34" charset="0"/>
              </a:rPr>
              <a:t>General status of alertness, breathing pattern, pain level, ability to sit/stand/walk &amp; follow directions</a:t>
            </a:r>
          </a:p>
          <a:p>
            <a:endParaRPr lang="en-US" sz="2000" dirty="0" smtClean="0">
              <a:latin typeface="Calibri" panose="020F0502020204030204" pitchFamily="34" charset="0"/>
            </a:endParaRPr>
          </a:p>
          <a:p>
            <a:pPr marL="342900" indent="-342900">
              <a:buFont typeface="Wingdings" panose="05000000000000000000" pitchFamily="2" charset="2"/>
              <a:buChar char="q"/>
            </a:pPr>
            <a:r>
              <a:rPr lang="en-US" sz="2000" dirty="0" smtClean="0">
                <a:latin typeface="Calibri" panose="020F0502020204030204" pitchFamily="34" charset="0"/>
              </a:rPr>
              <a:t>Known respiratory conditions – Asthma, COPD, RAD, emphysema.  Condition stable/controlled or recent exacerbation? </a:t>
            </a:r>
          </a:p>
          <a:p>
            <a:endParaRPr lang="en-US" sz="2000" dirty="0" smtClean="0">
              <a:latin typeface="Calibri" panose="020F0502020204030204" pitchFamily="34" charset="0"/>
            </a:endParaRPr>
          </a:p>
          <a:p>
            <a:pPr marL="342900" indent="-342900">
              <a:buFont typeface="Wingdings" panose="05000000000000000000" pitchFamily="2" charset="2"/>
              <a:buChar char="q"/>
            </a:pPr>
            <a:r>
              <a:rPr lang="en-US" sz="2000" dirty="0" smtClean="0">
                <a:latin typeface="Calibri" panose="020F0502020204030204" pitchFamily="34" charset="0"/>
              </a:rPr>
              <a:t>Current use of Inhalers or other respiratory medications.  Albuterol available? </a:t>
            </a:r>
          </a:p>
          <a:p>
            <a:endParaRPr lang="en-US" sz="2000" dirty="0" smtClean="0">
              <a:latin typeface="Calibri" panose="020F0502020204030204" pitchFamily="34" charset="0"/>
            </a:endParaRPr>
          </a:p>
          <a:p>
            <a:pPr marL="342900" indent="-342900">
              <a:buFont typeface="Wingdings" panose="05000000000000000000" pitchFamily="2" charset="2"/>
              <a:buChar char="q"/>
            </a:pPr>
            <a:r>
              <a:rPr lang="en-US" sz="2000" dirty="0" smtClean="0">
                <a:latin typeface="Calibri" panose="020F0502020204030204" pitchFamily="34" charset="0"/>
              </a:rPr>
              <a:t>If unsuccessful on prior attempts to collect sputum -  ask about coaching and what techniques tried</a:t>
            </a:r>
          </a:p>
          <a:p>
            <a:pPr marL="342900" indent="-342900">
              <a:spcBef>
                <a:spcPts val="600"/>
              </a:spcBef>
              <a:buFont typeface="Wingdings" panose="05000000000000000000" pitchFamily="2" charset="2"/>
              <a:buChar char="Ø"/>
            </a:pPr>
            <a:r>
              <a:rPr lang="en-US" sz="2800" dirty="0" smtClean="0">
                <a:solidFill>
                  <a:srgbClr val="C00000"/>
                </a:solidFill>
                <a:latin typeface="Calibri" panose="020F0502020204030204" pitchFamily="34" charset="0"/>
              </a:rPr>
              <a:t>Recommended Supplies to have on hand: Stethoscope, Pulse oximeter </a:t>
            </a:r>
          </a:p>
          <a:p>
            <a:r>
              <a:rPr lang="en-US" sz="2400" dirty="0">
                <a:solidFill>
                  <a:srgbClr val="C00000"/>
                </a:solidFill>
                <a:latin typeface="Calibri" panose="020F0502020204030204" pitchFamily="34" charset="0"/>
              </a:rPr>
              <a:t> </a:t>
            </a:r>
            <a:r>
              <a:rPr lang="en-US" sz="2400" dirty="0" smtClean="0">
                <a:solidFill>
                  <a:srgbClr val="C00000"/>
                </a:solidFill>
                <a:latin typeface="Calibri" panose="020F0502020204030204" pitchFamily="34" charset="0"/>
              </a:rPr>
              <a:t>           </a:t>
            </a:r>
          </a:p>
          <a:p>
            <a:r>
              <a:rPr lang="en-US" sz="2400" dirty="0">
                <a:latin typeface="Calibri" panose="020F0502020204030204" pitchFamily="34" charset="0"/>
              </a:rPr>
              <a:t> </a:t>
            </a:r>
            <a:r>
              <a:rPr lang="en-US" sz="2400" dirty="0" smtClean="0">
                <a:latin typeface="Calibri" panose="020F0502020204030204" pitchFamily="34" charset="0"/>
              </a:rPr>
              <a:t>               </a:t>
            </a:r>
          </a:p>
        </p:txBody>
      </p:sp>
      <p:pic>
        <p:nvPicPr>
          <p:cNvPr id="1030" name="Picture 6" descr="C:\Users\alund\AppData\Local\Microsoft\Windows\Temporary Internet Files\Content.IE5\QBZJS3NR\866110617_14d583e5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5648" y="5562600"/>
            <a:ext cx="14478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2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20890" y="381000"/>
            <a:ext cx="8610600" cy="914400"/>
          </a:xfrm>
        </p:spPr>
        <p:txBody>
          <a:bodyPr>
            <a:noAutofit/>
          </a:bodyPr>
          <a:lstStyle/>
          <a:p>
            <a:pPr algn="ctr" eaLnBrk="1" hangingPunct="1"/>
            <a:r>
              <a:rPr lang="en-US" altLang="en-US" sz="3600" dirty="0">
                <a:latin typeface="Helvetica" panose="020B0604020202020204" pitchFamily="34" charset="0"/>
                <a:cs typeface="Helvetica" panose="020B0604020202020204" pitchFamily="34" charset="0"/>
              </a:rPr>
              <a:t> </a:t>
            </a:r>
            <a:r>
              <a:rPr lang="en-US" altLang="en-US" sz="3600" dirty="0" smtClean="0">
                <a:latin typeface="Helvetica" panose="020B0604020202020204" pitchFamily="34" charset="0"/>
                <a:cs typeface="Helvetica" panose="020B0604020202020204" pitchFamily="34" charset="0"/>
              </a:rPr>
              <a:t/>
            </a:r>
            <a:br>
              <a:rPr lang="en-US" altLang="en-US" sz="3600" dirty="0" smtClean="0">
                <a:latin typeface="Helvetica" panose="020B0604020202020204" pitchFamily="34" charset="0"/>
                <a:cs typeface="Helvetica" panose="020B0604020202020204" pitchFamily="34" charset="0"/>
              </a:rPr>
            </a:br>
            <a:r>
              <a:rPr lang="en-US" altLang="en-US" sz="3600" dirty="0">
                <a:latin typeface="Helvetica" panose="020B0604020202020204" pitchFamily="34" charset="0"/>
                <a:cs typeface="Helvetica" panose="020B0604020202020204" pitchFamily="34" charset="0"/>
              </a:rPr>
              <a:t/>
            </a:r>
            <a:br>
              <a:rPr lang="en-US" altLang="en-US" sz="3600" dirty="0">
                <a:latin typeface="Helvetica" panose="020B0604020202020204" pitchFamily="34" charset="0"/>
                <a:cs typeface="Helvetica" panose="020B0604020202020204" pitchFamily="34" charset="0"/>
              </a:rPr>
            </a:br>
            <a:r>
              <a:rPr lang="en-US" altLang="en-US" sz="3600" dirty="0" smtClean="0">
                <a:latin typeface="Helvetica" panose="020B0604020202020204" pitchFamily="34" charset="0"/>
                <a:cs typeface="Helvetica" panose="020B0604020202020204" pitchFamily="34" charset="0"/>
              </a:rPr>
              <a:t/>
            </a:r>
            <a:br>
              <a:rPr lang="en-US" altLang="en-US" sz="3600" dirty="0" smtClean="0">
                <a:latin typeface="Helvetica" panose="020B0604020202020204" pitchFamily="34" charset="0"/>
                <a:cs typeface="Helvetica" panose="020B0604020202020204" pitchFamily="34" charset="0"/>
              </a:rPr>
            </a:br>
            <a:r>
              <a:rPr lang="en-US" altLang="en-US" sz="3600" dirty="0" smtClean="0">
                <a:latin typeface="Helvetica" panose="020B0604020202020204" pitchFamily="34" charset="0"/>
                <a:cs typeface="Helvetica" panose="020B0604020202020204" pitchFamily="34" charset="0"/>
              </a:rPr>
              <a:t> </a:t>
            </a:r>
            <a:br>
              <a:rPr lang="en-US" altLang="en-US" sz="3600" dirty="0" smtClean="0">
                <a:latin typeface="Helvetica" panose="020B0604020202020204" pitchFamily="34" charset="0"/>
                <a:cs typeface="Helvetica" panose="020B0604020202020204" pitchFamily="34" charset="0"/>
              </a:rPr>
            </a:br>
            <a:r>
              <a:rPr lang="en-US" altLang="en-US" sz="3600" dirty="0" smtClean="0">
                <a:latin typeface="Helvetica" panose="020B0604020202020204" pitchFamily="34" charset="0"/>
                <a:cs typeface="Helvetica" panose="020B0604020202020204" pitchFamily="34" charset="0"/>
              </a:rPr>
              <a:t/>
            </a:r>
            <a:br>
              <a:rPr lang="en-US" altLang="en-US" sz="3600" dirty="0" smtClean="0">
                <a:latin typeface="Helvetica" panose="020B0604020202020204" pitchFamily="34" charset="0"/>
                <a:cs typeface="Helvetica" panose="020B0604020202020204" pitchFamily="34" charset="0"/>
              </a:rPr>
            </a:br>
            <a:r>
              <a:rPr lang="en-US" altLang="en-US" sz="3600" dirty="0" smtClean="0">
                <a:latin typeface="Helvetica" panose="020B0604020202020204" pitchFamily="34" charset="0"/>
                <a:cs typeface="Helvetica" panose="020B0604020202020204" pitchFamily="34" charset="0"/>
              </a:rPr>
              <a:t> </a:t>
            </a:r>
            <a:br>
              <a:rPr lang="en-US" altLang="en-US" sz="3600" dirty="0" smtClean="0">
                <a:latin typeface="Helvetica" panose="020B0604020202020204" pitchFamily="34" charset="0"/>
                <a:cs typeface="Helvetica" panose="020B0604020202020204" pitchFamily="34" charset="0"/>
              </a:rPr>
            </a:br>
            <a:r>
              <a:rPr lang="en-US" altLang="en-US" sz="3200" dirty="0">
                <a:latin typeface="Helvetica" panose="020B0604020202020204" pitchFamily="34" charset="0"/>
                <a:cs typeface="Helvetica" panose="020B0604020202020204" pitchFamily="34" charset="0"/>
              </a:rPr>
              <a:t>Inducing Sputum in Various </a:t>
            </a:r>
            <a:r>
              <a:rPr lang="en-US" altLang="en-US" sz="3200" dirty="0" smtClean="0">
                <a:latin typeface="Helvetica" panose="020B0604020202020204" pitchFamily="34" charset="0"/>
                <a:cs typeface="Helvetica" panose="020B0604020202020204" pitchFamily="34" charset="0"/>
              </a:rPr>
              <a:t/>
            </a:r>
            <a:br>
              <a:rPr lang="en-US" altLang="en-US" sz="3200" dirty="0" smtClean="0">
                <a:latin typeface="Helvetica" panose="020B0604020202020204" pitchFamily="34" charset="0"/>
                <a:cs typeface="Helvetica" panose="020B0604020202020204" pitchFamily="34" charset="0"/>
              </a:rPr>
            </a:br>
            <a:r>
              <a:rPr lang="en-US" altLang="en-US" sz="3200" dirty="0" smtClean="0">
                <a:latin typeface="Helvetica" panose="020B0604020202020204" pitchFamily="34" charset="0"/>
                <a:cs typeface="Helvetica" panose="020B0604020202020204" pitchFamily="34" charset="0"/>
              </a:rPr>
              <a:t>Home Environments</a:t>
            </a:r>
            <a:endParaRPr lang="en-US" altLang="en-US" sz="3200" dirty="0">
              <a:latin typeface="Helvetica" panose="020B0604020202020204" pitchFamily="34" charset="0"/>
              <a:cs typeface="Helvetica" panose="020B0604020202020204" pitchFamily="34" charset="0"/>
            </a:endParaRPr>
          </a:p>
        </p:txBody>
      </p:sp>
      <p:pic>
        <p:nvPicPr>
          <p:cNvPr id="2050" name="Picture 2" descr="C:\Users\alund\AppData\Local\Microsoft\Windows\Temporary Internet Files\Content.IE5\2A3X8WBZ\14414-illustration-of-a-house-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701" y="5687"/>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39301" y="5943600"/>
            <a:ext cx="1532998" cy="776161"/>
          </a:xfrm>
        </p:spPr>
      </p:pic>
      <p:sp>
        <p:nvSpPr>
          <p:cNvPr id="2" name="TextBox 1"/>
          <p:cNvSpPr txBox="1"/>
          <p:nvPr/>
        </p:nvSpPr>
        <p:spPr>
          <a:xfrm>
            <a:off x="381000" y="1981200"/>
            <a:ext cx="7924800" cy="369332"/>
          </a:xfrm>
          <a:prstGeom prst="rect">
            <a:avLst/>
          </a:prstGeom>
          <a:noFill/>
        </p:spPr>
        <p:txBody>
          <a:bodyPr wrap="square" rtlCol="0">
            <a:spAutoFit/>
          </a:bodyPr>
          <a:lstStyle/>
          <a:p>
            <a:endParaRPr lang="en-US" dirty="0"/>
          </a:p>
        </p:txBody>
      </p:sp>
      <p:sp>
        <p:nvSpPr>
          <p:cNvPr id="3" name="TextBox 2"/>
          <p:cNvSpPr txBox="1"/>
          <p:nvPr/>
        </p:nvSpPr>
        <p:spPr>
          <a:xfrm>
            <a:off x="629265" y="1480526"/>
            <a:ext cx="8001000" cy="5212080"/>
          </a:xfrm>
          <a:prstGeom prst="rect">
            <a:avLst/>
          </a:prstGeom>
          <a:noFill/>
        </p:spPr>
        <p:txBody>
          <a:bodyPr wrap="square" rtlCol="0">
            <a:noAutofit/>
          </a:bodyPr>
          <a:lstStyle/>
          <a:p>
            <a:pPr marL="285750" indent="-285750">
              <a:buFont typeface="Arial" panose="020B0604020202020204" pitchFamily="34" charset="0"/>
              <a:buChar char="•"/>
            </a:pPr>
            <a:r>
              <a:rPr lang="en-US" sz="2000" b="1" dirty="0">
                <a:solidFill>
                  <a:srgbClr val="C00000"/>
                </a:solidFill>
                <a:latin typeface="Calibri" panose="020F0502020204030204" pitchFamily="34" charset="0"/>
              </a:rPr>
              <a:t>U</a:t>
            </a:r>
            <a:r>
              <a:rPr lang="en-US" sz="2000" b="1" dirty="0" smtClean="0">
                <a:solidFill>
                  <a:srgbClr val="C00000"/>
                </a:solidFill>
                <a:latin typeface="Calibri" panose="020F0502020204030204" pitchFamily="34" charset="0"/>
              </a:rPr>
              <a:t>se ventilated space away from other family members</a:t>
            </a:r>
            <a:r>
              <a:rPr lang="en-US" sz="2000" dirty="0" smtClean="0">
                <a:latin typeface="Calibri" panose="020F0502020204030204" pitchFamily="34" charset="0"/>
              </a:rPr>
              <a:t>. Close door to other household areas and leave room window open after procedure </a:t>
            </a:r>
          </a:p>
          <a:p>
            <a:pPr marL="285750" indent="-285750">
              <a:lnSpc>
                <a:spcPct val="150000"/>
              </a:lnSpc>
              <a:buFont typeface="Arial" panose="020B0604020202020204" pitchFamily="34" charset="0"/>
              <a:buChar char="•"/>
            </a:pPr>
            <a:r>
              <a:rPr lang="en-US" sz="2000" dirty="0" smtClean="0">
                <a:latin typeface="Calibri" panose="020F0502020204030204" pitchFamily="34" charset="0"/>
              </a:rPr>
              <a:t>Nebulizer does not have to be used in same space patient will cough</a:t>
            </a:r>
          </a:p>
          <a:p>
            <a:pPr marL="285750" indent="-285750">
              <a:buFont typeface="Arial" panose="020B0604020202020204" pitchFamily="34" charset="0"/>
              <a:buChar char="•"/>
            </a:pPr>
            <a:r>
              <a:rPr lang="en-US" sz="2000" dirty="0" smtClean="0">
                <a:latin typeface="Calibri" panose="020F0502020204030204" pitchFamily="34" charset="0"/>
              </a:rPr>
              <a:t>Ideal to set up &amp; use nebulizer close to where patient can step outside  to cough in open air   </a:t>
            </a:r>
          </a:p>
          <a:p>
            <a:pPr marL="285750" indent="-285750">
              <a:lnSpc>
                <a:spcPct val="150000"/>
              </a:lnSpc>
              <a:buFont typeface="Arial" panose="020B0604020202020204" pitchFamily="34" charset="0"/>
              <a:buChar char="•"/>
            </a:pPr>
            <a:r>
              <a:rPr lang="en-US" sz="2000" dirty="0" smtClean="0">
                <a:latin typeface="Calibri" panose="020F0502020204030204" pitchFamily="34" charset="0"/>
              </a:rPr>
              <a:t>If no yard, porch, or balcony available,  garage can be used to cough </a:t>
            </a:r>
          </a:p>
          <a:p>
            <a:pPr marL="285750" indent="-285750">
              <a:buFont typeface="Arial" panose="020B0604020202020204" pitchFamily="34" charset="0"/>
              <a:buChar char="•"/>
            </a:pPr>
            <a:r>
              <a:rPr lang="en-US" sz="2000" dirty="0" smtClean="0">
                <a:latin typeface="Calibri" panose="020F0502020204030204" pitchFamily="34" charset="0"/>
              </a:rPr>
              <a:t>If elderly or frail  or apartment setting, patient can stand by open door or large window to cough.  Try to establish cross breeze with outward flow </a:t>
            </a:r>
          </a:p>
          <a:p>
            <a:pPr marL="285750" indent="-285750">
              <a:spcBef>
                <a:spcPts val="600"/>
              </a:spcBef>
              <a:buFont typeface="Arial" panose="020B0604020202020204" pitchFamily="34" charset="0"/>
              <a:buChar char="•"/>
            </a:pPr>
            <a:r>
              <a:rPr lang="en-US" sz="2000" dirty="0" smtClean="0">
                <a:latin typeface="Calibri" panose="020F0502020204030204" pitchFamily="34" charset="0"/>
              </a:rPr>
              <a:t>If no outdoor area available to cough, use bathroom with door closed &amp; fan on.  Leave door closed with fan on 15-20 min after use</a:t>
            </a:r>
          </a:p>
          <a:p>
            <a:pPr marL="285750" indent="-285750">
              <a:lnSpc>
                <a:spcPct val="150000"/>
              </a:lnSpc>
              <a:buFont typeface="Arial" panose="020B0604020202020204" pitchFamily="34" charset="0"/>
              <a:buChar char="•"/>
            </a:pPr>
            <a:r>
              <a:rPr lang="en-US" sz="2000" dirty="0" smtClean="0">
                <a:latin typeface="Calibri" panose="020F0502020204030204" pitchFamily="34" charset="0"/>
              </a:rPr>
              <a:t>Find chair to have available for patient if becomes dizzy </a:t>
            </a:r>
            <a:r>
              <a:rPr lang="en-US" sz="2000" dirty="0">
                <a:latin typeface="Calibri" panose="020F0502020204030204" pitchFamily="34" charset="0"/>
              </a:rPr>
              <a:t>while coughing </a:t>
            </a:r>
            <a:endParaRPr lang="en-US" sz="2000"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Alternative spaces used for Sputum Induction in recent practice –                              RN car in parking lot;  warehouse/delivery bay of private medical office</a:t>
            </a:r>
            <a:endParaRPr lang="en-US" dirty="0">
              <a:latin typeface="Calibri" panose="020F0502020204030204" pitchFamily="34" charset="0"/>
            </a:endParaRPr>
          </a:p>
          <a:p>
            <a:r>
              <a:rPr lang="en-US" dirty="0" smtClean="0">
                <a:latin typeface="Calibri" panose="020F0502020204030204" pitchFamily="34" charset="0"/>
              </a:rPr>
              <a:t>      </a:t>
            </a:r>
          </a:p>
        </p:txBody>
      </p:sp>
    </p:spTree>
    <p:extLst>
      <p:ext uri="{BB962C8B-B14F-4D97-AF65-F5344CB8AC3E}">
        <p14:creationId xmlns:p14="http://schemas.microsoft.com/office/powerpoint/2010/main" val="184942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lund\AppData\Local\Microsoft\Windows\Temporary Internet Files\Content.IE5\2R858375\96f11b8ef5efd11fb9ef23111b59db41_p_vi_25509_14326499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307" y="205971"/>
            <a:ext cx="1981200" cy="1325418"/>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title" idx="4294967295"/>
          </p:nvPr>
        </p:nvSpPr>
        <p:spPr>
          <a:xfrm>
            <a:off x="914400" y="685800"/>
            <a:ext cx="5638800" cy="365760"/>
          </a:xfrm>
        </p:spPr>
        <p:txBody>
          <a:bodyPr/>
          <a:lstStyle/>
          <a:p>
            <a:pPr eaLnBrk="1" hangingPunct="1"/>
            <a:r>
              <a:rPr lang="en-US" altLang="en-US" sz="3000" dirty="0" smtClean="0">
                <a:latin typeface="Helvetica" panose="020B0604020202020204" pitchFamily="34" charset="0"/>
                <a:cs typeface="Helvetica" panose="020B0604020202020204" pitchFamily="34" charset="0"/>
              </a:rPr>
              <a:t>Sputum Coaching Essentials</a:t>
            </a:r>
            <a:endParaRPr lang="en-US" altLang="en-US" sz="3000" dirty="0">
              <a:latin typeface="Helvetica" panose="020B0604020202020204" pitchFamily="34" charset="0"/>
              <a:cs typeface="Helvetica" panose="020B0604020202020204" pitchFamily="34" charset="0"/>
            </a:endParaRPr>
          </a:p>
        </p:txBody>
      </p:sp>
      <p:pic>
        <p:nvPicPr>
          <p:cNvPr id="4099" name="Content Placeholder 6"/>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312162" y="5807805"/>
            <a:ext cx="1504950" cy="762000"/>
          </a:xfrm>
        </p:spPr>
      </p:pic>
      <p:sp>
        <p:nvSpPr>
          <p:cNvPr id="4100" name="TextBox 7"/>
          <p:cNvSpPr txBox="1">
            <a:spLocks noChangeArrowheads="1"/>
          </p:cNvSpPr>
          <p:nvPr/>
        </p:nvSpPr>
        <p:spPr bwMode="auto">
          <a:xfrm>
            <a:off x="433264" y="1981200"/>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rgbClr val="969696"/>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969696"/>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8080"/>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eaLnBrk="1" hangingPunct="1">
              <a:spcBef>
                <a:spcPct val="0"/>
              </a:spcBef>
              <a:buClrTx/>
              <a:buSzTx/>
              <a:buNone/>
            </a:pPr>
            <a:endParaRPr lang="en-US" altLang="en-US" sz="2400" dirty="0">
              <a:latin typeface="Helvetica" panose="020B0604020202020204" pitchFamily="34" charset="0"/>
              <a:cs typeface="Helvetica" panose="020B0604020202020204" pitchFamily="34" charset="0"/>
            </a:endParaRPr>
          </a:p>
        </p:txBody>
      </p:sp>
      <p:sp>
        <p:nvSpPr>
          <p:cNvPr id="2" name="Rectangle 1"/>
          <p:cNvSpPr/>
          <p:nvPr/>
        </p:nvSpPr>
        <p:spPr>
          <a:xfrm>
            <a:off x="242764" y="1219200"/>
            <a:ext cx="8763000" cy="5394960"/>
          </a:xfrm>
          <a:prstGeom prst="rect">
            <a:avLst/>
          </a:prstGeom>
        </p:spPr>
        <p:txBody>
          <a:bodyPr wrap="square">
            <a:normAutofit/>
          </a:bodyPr>
          <a:lstStyle/>
          <a:p>
            <a:pPr marL="171450" marR="0" indent="-171450">
              <a:spcBef>
                <a:spcPts val="600"/>
              </a:spcBef>
              <a:spcAft>
                <a:spcPts val="0"/>
              </a:spcAft>
            </a:pPr>
            <a:r>
              <a:rPr lang="en-US" b="1" i="1" dirty="0" smtClean="0">
                <a:solidFill>
                  <a:srgbClr val="0000FF"/>
                </a:solidFill>
                <a:latin typeface="Calibri"/>
                <a:ea typeface="Calibri"/>
                <a:cs typeface="Times New Roman"/>
              </a:rPr>
              <a:t>Key Teaching Points </a:t>
            </a:r>
            <a:r>
              <a:rPr lang="en-US" b="1" i="1" dirty="0">
                <a:solidFill>
                  <a:srgbClr val="0000FF"/>
                </a:solidFill>
                <a:latin typeface="Calibri"/>
                <a:ea typeface="Calibri"/>
                <a:cs typeface="Times New Roman"/>
              </a:rPr>
              <a:t>for </a:t>
            </a:r>
            <a:r>
              <a:rPr lang="en-US" b="1" i="1" dirty="0" smtClean="0">
                <a:solidFill>
                  <a:srgbClr val="0000FF"/>
                </a:solidFill>
                <a:latin typeface="Calibri"/>
                <a:ea typeface="Calibri"/>
                <a:cs typeface="Times New Roman"/>
              </a:rPr>
              <a:t>Collecting Home </a:t>
            </a:r>
            <a:r>
              <a:rPr lang="en-US" b="1" i="1" dirty="0">
                <a:solidFill>
                  <a:srgbClr val="0000FF"/>
                </a:solidFill>
                <a:latin typeface="Calibri"/>
                <a:ea typeface="Calibri"/>
                <a:cs typeface="Times New Roman"/>
              </a:rPr>
              <a:t>Sputum Samples</a:t>
            </a:r>
            <a:endParaRPr lang="en-US" sz="2000" dirty="0">
              <a:latin typeface="Arial Narrow"/>
              <a:ea typeface="Calibri"/>
              <a:cs typeface="Times New Roman"/>
            </a:endParaRPr>
          </a:p>
          <a:p>
            <a:pPr marL="285750" indent="-285750">
              <a:spcBef>
                <a:spcPts val="600"/>
              </a:spcBef>
              <a:spcAft>
                <a:spcPts val="0"/>
              </a:spcAft>
              <a:buFont typeface="Symbol"/>
              <a:buChar char=""/>
            </a:pPr>
            <a:r>
              <a:rPr lang="en-US" sz="1600" dirty="0">
                <a:latin typeface="Calibri"/>
                <a:ea typeface="Times New Roman"/>
                <a:cs typeface="Times New Roman"/>
              </a:rPr>
              <a:t>Sputum must be coughed up from lungs and </a:t>
            </a:r>
            <a:r>
              <a:rPr lang="en-US" sz="1600" b="1" i="1" u="sng" dirty="0">
                <a:latin typeface="Calibri"/>
                <a:ea typeface="Times New Roman"/>
                <a:cs typeface="Times New Roman"/>
              </a:rPr>
              <a:t>cannot be saliva from mouth</a:t>
            </a:r>
            <a:r>
              <a:rPr lang="en-US" sz="1600" i="1" dirty="0">
                <a:latin typeface="Calibri"/>
                <a:ea typeface="Times New Roman"/>
                <a:cs typeface="Times New Roman"/>
              </a:rPr>
              <a:t> </a:t>
            </a:r>
            <a:r>
              <a:rPr lang="en-US" sz="1600" dirty="0">
                <a:latin typeface="Calibri"/>
                <a:ea typeface="Times New Roman"/>
                <a:cs typeface="Times New Roman"/>
              </a:rPr>
              <a:t>or mucous from nose/throat</a:t>
            </a:r>
            <a:endParaRPr lang="en-US" sz="1600" dirty="0">
              <a:latin typeface="Arial Narrow"/>
              <a:ea typeface="Calibri"/>
              <a:cs typeface="Times New Roman"/>
            </a:endParaRPr>
          </a:p>
          <a:p>
            <a:pPr marL="285750" indent="-285750">
              <a:spcBef>
                <a:spcPts val="600"/>
              </a:spcBef>
              <a:spcAft>
                <a:spcPts val="0"/>
              </a:spcAft>
              <a:buFont typeface="Symbol"/>
              <a:buChar char=""/>
            </a:pPr>
            <a:r>
              <a:rPr lang="en-US" sz="1600" dirty="0">
                <a:latin typeface="Calibri"/>
                <a:ea typeface="Times New Roman"/>
                <a:cs typeface="Times New Roman"/>
              </a:rPr>
              <a:t> Best time to collect sputum is </a:t>
            </a:r>
            <a:r>
              <a:rPr lang="en-US" sz="1600" b="1" dirty="0">
                <a:solidFill>
                  <a:srgbClr val="0000FF"/>
                </a:solidFill>
                <a:latin typeface="Calibri"/>
                <a:ea typeface="Times New Roman"/>
                <a:cs typeface="Times New Roman"/>
              </a:rPr>
              <a:t>first morning upon arising.</a:t>
            </a:r>
            <a:r>
              <a:rPr lang="en-US" sz="1600" b="1" dirty="0">
                <a:latin typeface="Calibri"/>
                <a:ea typeface="Times New Roman"/>
                <a:cs typeface="Times New Roman"/>
              </a:rPr>
              <a:t>  Lung secretions pool in upper airways during night</a:t>
            </a:r>
            <a:r>
              <a:rPr lang="en-US" sz="1600" dirty="0">
                <a:latin typeface="Calibri"/>
                <a:ea typeface="Times New Roman"/>
                <a:cs typeface="Times New Roman"/>
              </a:rPr>
              <a:t> </a:t>
            </a:r>
            <a:r>
              <a:rPr lang="en-US" sz="1600" dirty="0" smtClean="0">
                <a:latin typeface="Calibri"/>
                <a:ea typeface="Times New Roman"/>
                <a:cs typeface="Times New Roman"/>
              </a:rPr>
              <a:t>and </a:t>
            </a:r>
            <a:r>
              <a:rPr lang="en-US" sz="1600" dirty="0">
                <a:latin typeface="Calibri"/>
                <a:ea typeface="Times New Roman"/>
                <a:cs typeface="Times New Roman"/>
              </a:rPr>
              <a:t>easiest to cough up </a:t>
            </a:r>
            <a:r>
              <a:rPr lang="en-US" sz="1600" dirty="0" smtClean="0">
                <a:latin typeface="Calibri"/>
                <a:ea typeface="Times New Roman"/>
                <a:cs typeface="Times New Roman"/>
              </a:rPr>
              <a:t>soon after </a:t>
            </a:r>
            <a:r>
              <a:rPr lang="en-US" sz="1600" dirty="0">
                <a:latin typeface="Calibri"/>
                <a:ea typeface="Times New Roman"/>
                <a:cs typeface="Times New Roman"/>
              </a:rPr>
              <a:t>arising; harder to bring up later in day due to downward effect of gravity on lung secretions.</a:t>
            </a:r>
            <a:endParaRPr lang="en-US" sz="1600" dirty="0">
              <a:latin typeface="Arial Narrow"/>
              <a:ea typeface="Calibri"/>
              <a:cs typeface="Times New Roman"/>
            </a:endParaRPr>
          </a:p>
          <a:p>
            <a:pPr marL="285750" indent="-285750">
              <a:spcBef>
                <a:spcPts val="600"/>
              </a:spcBef>
              <a:spcAft>
                <a:spcPts val="600"/>
              </a:spcAft>
              <a:buClr>
                <a:srgbClr val="000000"/>
              </a:buClr>
              <a:buFont typeface="Symbol"/>
              <a:buChar char=""/>
            </a:pPr>
            <a:r>
              <a:rPr lang="en-US" sz="1600" dirty="0">
                <a:solidFill>
                  <a:srgbClr val="0000FF"/>
                </a:solidFill>
                <a:latin typeface="Calibri"/>
                <a:ea typeface="Calibri"/>
                <a:cs typeface="Times New Roman"/>
              </a:rPr>
              <a:t> </a:t>
            </a:r>
            <a:r>
              <a:rPr lang="en-US" sz="1600" dirty="0">
                <a:latin typeface="Calibri"/>
                <a:ea typeface="Times New Roman"/>
                <a:cs typeface="Times New Roman"/>
              </a:rPr>
              <a:t>If recently eaten or any food debris in mouth, rinse with water and spit out  before </a:t>
            </a:r>
            <a:r>
              <a:rPr lang="en-US" sz="1600" dirty="0" smtClean="0">
                <a:latin typeface="Calibri"/>
                <a:ea typeface="Times New Roman"/>
                <a:cs typeface="Times New Roman"/>
              </a:rPr>
              <a:t>procedure </a:t>
            </a:r>
            <a:endParaRPr lang="en-US" sz="1600" dirty="0">
              <a:latin typeface="Arial Narrow"/>
              <a:ea typeface="Calibri"/>
              <a:cs typeface="Times New Roman"/>
            </a:endParaRPr>
          </a:p>
          <a:p>
            <a:pPr marL="285750" indent="-285750">
              <a:spcBef>
                <a:spcPts val="0"/>
              </a:spcBef>
              <a:spcAft>
                <a:spcPts val="600"/>
              </a:spcAft>
              <a:buFont typeface="Symbol"/>
              <a:buChar char=""/>
            </a:pPr>
            <a:r>
              <a:rPr lang="en-US" sz="1600" dirty="0">
                <a:latin typeface="Calibri"/>
                <a:ea typeface="Times New Roman"/>
                <a:cs typeface="Times New Roman"/>
              </a:rPr>
              <a:t>Producing sputum requires </a:t>
            </a:r>
            <a:r>
              <a:rPr lang="en-US" sz="1600" b="1" i="1" u="sng" dirty="0">
                <a:solidFill>
                  <a:srgbClr val="C00000"/>
                </a:solidFill>
                <a:latin typeface="Calibri"/>
                <a:ea typeface="Times New Roman"/>
                <a:cs typeface="Times New Roman"/>
              </a:rPr>
              <a:t>major effort to cough deeply and forcefully</a:t>
            </a:r>
            <a:r>
              <a:rPr lang="en-US" sz="1600" dirty="0">
                <a:latin typeface="Calibri"/>
                <a:ea typeface="Times New Roman"/>
                <a:cs typeface="Times New Roman"/>
              </a:rPr>
              <a:t>;  use abdominal muscles to cough.  Coughing is more forceful standing up, have chair available if get dizzy from coughing.</a:t>
            </a:r>
            <a:endParaRPr lang="en-US" sz="1600" dirty="0">
              <a:latin typeface="Arial Narrow"/>
              <a:ea typeface="Calibri"/>
              <a:cs typeface="Times New Roman"/>
            </a:endParaRPr>
          </a:p>
          <a:p>
            <a:pPr marL="285750" indent="-285750">
              <a:lnSpc>
                <a:spcPct val="115000"/>
              </a:lnSpc>
              <a:spcBef>
                <a:spcPts val="0"/>
              </a:spcBef>
              <a:spcAft>
                <a:spcPts val="600"/>
              </a:spcAft>
              <a:buFont typeface="Symbol"/>
              <a:buChar char=""/>
            </a:pPr>
            <a:r>
              <a:rPr lang="en-US" sz="1600" dirty="0">
                <a:latin typeface="Calibri"/>
                <a:ea typeface="Times New Roman"/>
                <a:cs typeface="Times New Roman"/>
              </a:rPr>
              <a:t>Need to collect at least </a:t>
            </a:r>
            <a:r>
              <a:rPr lang="en-US" sz="1600" b="1" u="sng" dirty="0">
                <a:latin typeface="Calibri"/>
                <a:ea typeface="Times New Roman"/>
                <a:cs typeface="Times New Roman"/>
              </a:rPr>
              <a:t>1 teaspoon</a:t>
            </a:r>
            <a:r>
              <a:rPr lang="en-US" sz="1600" dirty="0">
                <a:latin typeface="Calibri"/>
                <a:ea typeface="Times New Roman"/>
                <a:cs typeface="Times New Roman"/>
              </a:rPr>
              <a:t> (4-5 ml) of sputum per sample  (size </a:t>
            </a:r>
            <a:r>
              <a:rPr lang="en-US" sz="1600" dirty="0" smtClean="0">
                <a:latin typeface="Calibri"/>
                <a:ea typeface="Times New Roman"/>
                <a:cs typeface="Times New Roman"/>
              </a:rPr>
              <a:t>of 25₵ or </a:t>
            </a:r>
            <a:r>
              <a:rPr lang="en-US" sz="1600" dirty="0">
                <a:latin typeface="Calibri"/>
                <a:ea typeface="Times New Roman"/>
                <a:cs typeface="Times New Roman"/>
              </a:rPr>
              <a:t>large marble)   </a:t>
            </a:r>
            <a:endParaRPr lang="en-US" sz="1600" dirty="0">
              <a:latin typeface="Arial Narrow"/>
              <a:ea typeface="Calibri"/>
              <a:cs typeface="Times New Roman"/>
            </a:endParaRPr>
          </a:p>
          <a:p>
            <a:pPr marL="285750" indent="-285750">
              <a:spcBef>
                <a:spcPts val="0"/>
              </a:spcBef>
              <a:spcAft>
                <a:spcPts val="0"/>
              </a:spcAft>
              <a:buFont typeface="Symbol"/>
              <a:buChar char=""/>
            </a:pPr>
            <a:r>
              <a:rPr lang="en-US" sz="1600" dirty="0">
                <a:latin typeface="Calibri"/>
                <a:ea typeface="Times New Roman"/>
                <a:cs typeface="Times New Roman"/>
              </a:rPr>
              <a:t>Induced sputums </a:t>
            </a:r>
            <a:r>
              <a:rPr lang="en-US" sz="1600" i="1" u="sng" dirty="0">
                <a:solidFill>
                  <a:srgbClr val="C00000"/>
                </a:solidFill>
                <a:latin typeface="Calibri"/>
                <a:ea typeface="Times New Roman"/>
                <a:cs typeface="Times New Roman"/>
              </a:rPr>
              <a:t>will look watery and may be mostly clear</a:t>
            </a:r>
            <a:r>
              <a:rPr lang="en-US" sz="1600" dirty="0">
                <a:latin typeface="Calibri"/>
                <a:ea typeface="Times New Roman"/>
                <a:cs typeface="Times New Roman"/>
              </a:rPr>
              <a:t>;  this is ok and does not mean  </a:t>
            </a:r>
            <a:r>
              <a:rPr lang="en-US" sz="1600" dirty="0" smtClean="0">
                <a:latin typeface="Calibri"/>
                <a:ea typeface="Times New Roman"/>
                <a:cs typeface="Times New Roman"/>
              </a:rPr>
              <a:t>        sample </a:t>
            </a:r>
            <a:r>
              <a:rPr lang="en-US" sz="1600" dirty="0">
                <a:latin typeface="Calibri"/>
                <a:ea typeface="Times New Roman"/>
                <a:cs typeface="Times New Roman"/>
              </a:rPr>
              <a:t>is inadequate if not thick or discolored</a:t>
            </a:r>
            <a:r>
              <a:rPr lang="en-US" sz="1600" dirty="0" smtClean="0">
                <a:latin typeface="Calibri"/>
                <a:ea typeface="Times New Roman"/>
                <a:cs typeface="Times New Roman"/>
              </a:rPr>
              <a:t>.</a:t>
            </a:r>
            <a:endParaRPr lang="en-US" sz="1600" dirty="0">
              <a:latin typeface="Arial Narrow"/>
              <a:ea typeface="Calibri"/>
              <a:cs typeface="Times New Roman"/>
            </a:endParaRPr>
          </a:p>
          <a:p>
            <a:pPr marL="285750" indent="-285750">
              <a:spcBef>
                <a:spcPts val="600"/>
              </a:spcBef>
              <a:spcAft>
                <a:spcPts val="0"/>
              </a:spcAft>
              <a:buFont typeface="Symbol"/>
              <a:buChar char=""/>
            </a:pPr>
            <a:r>
              <a:rPr lang="en-US" sz="1600" dirty="0">
                <a:latin typeface="Calibri"/>
                <a:ea typeface="Times New Roman"/>
                <a:cs typeface="Times New Roman"/>
              </a:rPr>
              <a:t>OK to collect 2</a:t>
            </a:r>
            <a:r>
              <a:rPr lang="en-US" sz="1600" dirty="0" smtClean="0">
                <a:latin typeface="Calibri"/>
                <a:ea typeface="Times New Roman"/>
                <a:cs typeface="Times New Roman"/>
              </a:rPr>
              <a:t> </a:t>
            </a:r>
            <a:r>
              <a:rPr lang="en-US" sz="1600" dirty="0">
                <a:latin typeface="Calibri"/>
                <a:ea typeface="Times New Roman"/>
                <a:cs typeface="Times New Roman"/>
              </a:rPr>
              <a:t>samples in same day but must be at least </a:t>
            </a:r>
            <a:r>
              <a:rPr lang="en-US" sz="1600" b="1" u="sng" dirty="0">
                <a:latin typeface="Calibri"/>
                <a:ea typeface="Times New Roman"/>
                <a:cs typeface="Times New Roman"/>
              </a:rPr>
              <a:t>8 hours apart</a:t>
            </a:r>
            <a:r>
              <a:rPr lang="en-US" sz="1600" dirty="0">
                <a:latin typeface="Calibri"/>
                <a:ea typeface="Times New Roman"/>
                <a:cs typeface="Times New Roman"/>
              </a:rPr>
              <a:t>.</a:t>
            </a:r>
            <a:endParaRPr lang="en-US" sz="1600" dirty="0">
              <a:latin typeface="Arial Narrow"/>
              <a:ea typeface="Calibri"/>
              <a:cs typeface="Times New Roman"/>
            </a:endParaRPr>
          </a:p>
          <a:p>
            <a:pPr marL="285750" indent="-285750">
              <a:spcBef>
                <a:spcPts val="600"/>
              </a:spcBef>
              <a:spcAft>
                <a:spcPts val="600"/>
              </a:spcAft>
              <a:buFont typeface="Symbol"/>
              <a:buChar char=""/>
            </a:pPr>
            <a:r>
              <a:rPr lang="en-US" sz="1600" dirty="0">
                <a:latin typeface="Calibri"/>
                <a:ea typeface="Times New Roman"/>
                <a:cs typeface="Times New Roman"/>
              </a:rPr>
              <a:t>Sputum samples </a:t>
            </a:r>
            <a:r>
              <a:rPr lang="en-US" sz="1600" b="1" dirty="0">
                <a:solidFill>
                  <a:srgbClr val="0000FF"/>
                </a:solidFill>
                <a:latin typeface="Calibri"/>
                <a:ea typeface="Times New Roman"/>
                <a:cs typeface="Times New Roman"/>
              </a:rPr>
              <a:t>must be refrigerated</a:t>
            </a:r>
            <a:r>
              <a:rPr lang="en-US" sz="1600" dirty="0">
                <a:solidFill>
                  <a:srgbClr val="0000FF"/>
                </a:solidFill>
                <a:latin typeface="Calibri"/>
                <a:ea typeface="Times New Roman"/>
                <a:cs typeface="Times New Roman"/>
              </a:rPr>
              <a:t> </a:t>
            </a:r>
            <a:r>
              <a:rPr lang="en-US" sz="1600" dirty="0">
                <a:latin typeface="Calibri"/>
                <a:ea typeface="Times New Roman"/>
                <a:cs typeface="Times New Roman"/>
              </a:rPr>
              <a:t>at home if not delivered to lab immediately</a:t>
            </a:r>
            <a:r>
              <a:rPr lang="en-US" dirty="0">
                <a:latin typeface="Calibri"/>
                <a:ea typeface="Times New Roman"/>
                <a:cs typeface="Times New Roman"/>
              </a:rPr>
              <a:t>.   </a:t>
            </a:r>
            <a:endParaRPr lang="en-US" sz="2000" dirty="0">
              <a:latin typeface="Arial Narrow"/>
              <a:ea typeface="Calibri"/>
              <a:cs typeface="Times New Roman"/>
            </a:endParaRPr>
          </a:p>
          <a:p>
            <a:pPr marL="631190" lvl="1" indent="-228600">
              <a:spcBef>
                <a:spcPts val="0"/>
              </a:spcBef>
              <a:spcAft>
                <a:spcPts val="0"/>
              </a:spcAft>
            </a:pPr>
            <a:r>
              <a:rPr lang="en-US" sz="1600" dirty="0">
                <a:latin typeface="Calibri"/>
                <a:ea typeface="Times New Roman"/>
                <a:cs typeface="Times New Roman"/>
              </a:rPr>
              <a:t>     </a:t>
            </a:r>
            <a:r>
              <a:rPr lang="en-US" sz="1600" dirty="0" smtClean="0">
                <a:latin typeface="Calibri"/>
                <a:ea typeface="Times New Roman"/>
                <a:cs typeface="Times New Roman"/>
              </a:rPr>
              <a:t>Need </a:t>
            </a:r>
            <a:r>
              <a:rPr lang="en-US" sz="1600" dirty="0">
                <a:latin typeface="Calibri"/>
                <a:ea typeface="Times New Roman"/>
                <a:cs typeface="Times New Roman"/>
              </a:rPr>
              <a:t>to collect a total of </a:t>
            </a:r>
            <a:r>
              <a:rPr lang="en-US" sz="1600" b="1" u="sng" dirty="0">
                <a:latin typeface="Calibri"/>
                <a:ea typeface="Times New Roman"/>
                <a:cs typeface="Times New Roman"/>
              </a:rPr>
              <a:t>3 </a:t>
            </a:r>
            <a:r>
              <a:rPr lang="en-US" sz="1600" b="1" u="sng" dirty="0" smtClean="0">
                <a:latin typeface="Calibri"/>
                <a:ea typeface="Times New Roman"/>
                <a:cs typeface="Times New Roman"/>
              </a:rPr>
              <a:t>samples</a:t>
            </a:r>
            <a:r>
              <a:rPr lang="en-US" sz="1600" dirty="0" smtClean="0">
                <a:latin typeface="Calibri"/>
                <a:ea typeface="Times New Roman"/>
                <a:cs typeface="Times New Roman"/>
              </a:rPr>
              <a:t>, </a:t>
            </a:r>
            <a:r>
              <a:rPr lang="en-US" sz="1600" dirty="0">
                <a:latin typeface="Calibri"/>
                <a:ea typeface="Times New Roman"/>
                <a:cs typeface="Times New Roman"/>
              </a:rPr>
              <a:t>with at least </a:t>
            </a:r>
            <a:r>
              <a:rPr lang="en-US" sz="1600" b="1" dirty="0">
                <a:latin typeface="Calibri"/>
                <a:ea typeface="Times New Roman"/>
                <a:cs typeface="Times New Roman"/>
              </a:rPr>
              <a:t>one early </a:t>
            </a:r>
            <a:r>
              <a:rPr lang="en-US" sz="1600" b="1" dirty="0" smtClean="0">
                <a:latin typeface="Calibri"/>
                <a:ea typeface="Times New Roman"/>
                <a:cs typeface="Times New Roman"/>
              </a:rPr>
              <a:t>morning specimen. </a:t>
            </a:r>
            <a:r>
              <a:rPr lang="en-US" sz="1600" dirty="0" smtClean="0">
                <a:latin typeface="Calibri"/>
                <a:ea typeface="Times New Roman"/>
                <a:cs typeface="Times New Roman"/>
              </a:rPr>
              <a:t>     </a:t>
            </a:r>
            <a:r>
              <a:rPr lang="en-US" sz="1600" dirty="0">
                <a:latin typeface="Calibri"/>
                <a:ea typeface="Times New Roman"/>
                <a:cs typeface="Times New Roman"/>
              </a:rPr>
              <a:t> </a:t>
            </a:r>
            <a:r>
              <a:rPr lang="en-US" sz="1600" dirty="0" smtClean="0">
                <a:latin typeface="Calibri"/>
                <a:ea typeface="Times New Roman"/>
                <a:cs typeface="Times New Roman"/>
              </a:rPr>
              <a:t>          </a:t>
            </a:r>
            <a:r>
              <a:rPr lang="en-US" sz="1600" dirty="0">
                <a:latin typeface="Calibri"/>
                <a:ea typeface="Times New Roman"/>
                <a:cs typeface="Times New Roman"/>
              </a:rPr>
              <a:t> </a:t>
            </a:r>
            <a:r>
              <a:rPr lang="en-US" sz="1600" dirty="0" smtClean="0">
                <a:latin typeface="Calibri"/>
                <a:ea typeface="Times New Roman"/>
                <a:cs typeface="Times New Roman"/>
              </a:rPr>
              <a:t>         </a:t>
            </a:r>
            <a:r>
              <a:rPr lang="en-US" sz="1600" dirty="0">
                <a:latin typeface="Arial Narrow"/>
                <a:ea typeface="Times New Roman"/>
                <a:cs typeface="Times New Roman"/>
              </a:rPr>
              <a:t> </a:t>
            </a:r>
            <a:r>
              <a:rPr lang="en-US" sz="1600" dirty="0" smtClean="0">
                <a:latin typeface="Arial Narrow"/>
                <a:ea typeface="Times New Roman"/>
                <a:cs typeface="Times New Roman"/>
              </a:rPr>
              <a:t>     </a:t>
            </a:r>
            <a:r>
              <a:rPr lang="en-US" sz="1600" dirty="0" smtClean="0">
                <a:latin typeface="Calibri" panose="020F0502020204030204" pitchFamily="34" charset="0"/>
                <a:ea typeface="Times New Roman"/>
                <a:cs typeface="Times New Roman"/>
              </a:rPr>
              <a:t>Remind to   </a:t>
            </a:r>
            <a:r>
              <a:rPr lang="en-US" sz="1600" dirty="0" smtClean="0">
                <a:latin typeface="Arial Narrow"/>
                <a:ea typeface="Times New Roman"/>
                <a:cs typeface="Times New Roman"/>
              </a:rPr>
              <a:t>1.  </a:t>
            </a:r>
            <a:r>
              <a:rPr lang="en-US" sz="1600" dirty="0" smtClean="0">
                <a:latin typeface="Calibri"/>
                <a:ea typeface="Times New Roman"/>
                <a:cs typeface="Times New Roman"/>
              </a:rPr>
              <a:t>Label </a:t>
            </a:r>
            <a:r>
              <a:rPr lang="en-US" sz="1600" dirty="0">
                <a:latin typeface="Calibri"/>
                <a:ea typeface="Times New Roman"/>
                <a:cs typeface="Times New Roman"/>
              </a:rPr>
              <a:t>cup with </a:t>
            </a:r>
            <a:r>
              <a:rPr lang="en-US" sz="1600" b="1" dirty="0">
                <a:latin typeface="Calibri"/>
                <a:ea typeface="Times New Roman"/>
                <a:cs typeface="Times New Roman"/>
              </a:rPr>
              <a:t>name</a:t>
            </a:r>
            <a:r>
              <a:rPr lang="en-US" sz="1600" dirty="0">
                <a:latin typeface="Calibri"/>
                <a:ea typeface="Times New Roman"/>
                <a:cs typeface="Times New Roman"/>
              </a:rPr>
              <a:t>, </a:t>
            </a:r>
            <a:r>
              <a:rPr lang="en-US" sz="1600" b="1" dirty="0">
                <a:latin typeface="Calibri"/>
                <a:ea typeface="Times New Roman"/>
                <a:cs typeface="Times New Roman"/>
              </a:rPr>
              <a:t>time </a:t>
            </a:r>
            <a:r>
              <a:rPr lang="en-US" sz="1600" dirty="0">
                <a:latin typeface="Calibri"/>
                <a:ea typeface="Times New Roman"/>
                <a:cs typeface="Times New Roman"/>
              </a:rPr>
              <a:t>and </a:t>
            </a:r>
            <a:r>
              <a:rPr lang="en-US" sz="1600" b="1" dirty="0">
                <a:latin typeface="Calibri"/>
                <a:ea typeface="Times New Roman"/>
                <a:cs typeface="Times New Roman"/>
              </a:rPr>
              <a:t>date </a:t>
            </a:r>
            <a:r>
              <a:rPr lang="en-US" sz="1600" dirty="0">
                <a:latin typeface="Calibri"/>
                <a:ea typeface="Times New Roman"/>
                <a:cs typeface="Times New Roman"/>
              </a:rPr>
              <a:t>of collection </a:t>
            </a:r>
            <a:endParaRPr lang="en-US" sz="1600" dirty="0" smtClean="0">
              <a:latin typeface="Arial Narrow"/>
              <a:ea typeface="Times New Roman"/>
              <a:cs typeface="Times New Roman"/>
            </a:endParaRPr>
          </a:p>
          <a:p>
            <a:pPr>
              <a:spcBef>
                <a:spcPts val="0"/>
              </a:spcBef>
              <a:spcAft>
                <a:spcPts val="0"/>
              </a:spcAft>
            </a:pPr>
            <a:r>
              <a:rPr lang="en-US" sz="1600" dirty="0" smtClean="0">
                <a:latin typeface="Calibri"/>
                <a:ea typeface="Times New Roman"/>
                <a:cs typeface="Times New Roman"/>
              </a:rPr>
              <a:t>                                   2.  </a:t>
            </a:r>
            <a:r>
              <a:rPr lang="en-US" sz="1600" b="1" u="sng" dirty="0" smtClean="0">
                <a:latin typeface="Calibri"/>
                <a:ea typeface="Times New Roman"/>
                <a:cs typeface="Times New Roman"/>
              </a:rPr>
              <a:t>REFRIGERATE</a:t>
            </a:r>
            <a:r>
              <a:rPr lang="en-US" sz="1600" b="1" dirty="0" smtClean="0">
                <a:latin typeface="Calibri"/>
                <a:ea typeface="Times New Roman"/>
                <a:cs typeface="Times New Roman"/>
              </a:rPr>
              <a:t> </a:t>
            </a:r>
            <a:r>
              <a:rPr lang="en-US" sz="1600" dirty="0">
                <a:latin typeface="Calibri"/>
                <a:ea typeface="Times New Roman"/>
                <a:cs typeface="Times New Roman"/>
              </a:rPr>
              <a:t>sample until delivered to lab.  </a:t>
            </a:r>
            <a:endParaRPr lang="en-US" sz="1600" dirty="0">
              <a:effectLst/>
              <a:latin typeface="Arial Narrow"/>
              <a:ea typeface="Calibri"/>
              <a:cs typeface="Times New Roman"/>
            </a:endParaRPr>
          </a:p>
        </p:txBody>
      </p:sp>
    </p:spTree>
    <p:extLst>
      <p:ext uri="{BB962C8B-B14F-4D97-AF65-F5344CB8AC3E}">
        <p14:creationId xmlns:p14="http://schemas.microsoft.com/office/powerpoint/2010/main" val="4015768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C577E288BA3348B3569ED777E3EB3E" ma:contentTypeVersion="4" ma:contentTypeDescription="Create a new document." ma:contentTypeScope="" ma:versionID="930ff472a0717e92b5de0af3300cd6e5">
  <xsd:schema xmlns:xsd="http://www.w3.org/2001/XMLSchema" xmlns:xs="http://www.w3.org/2001/XMLSchema" xmlns:p="http://schemas.microsoft.com/office/2006/metadata/properties" xmlns:ns2="55e97725-3648-4d2e-9b53-7309ed55133c" xmlns:ns3="5d5b5cdd-9f94-4345-980b-95e1b88b32ca" targetNamespace="http://schemas.microsoft.com/office/2006/metadata/properties" ma:root="true" ma:fieldsID="7aa2cded6cc1db6648b34c1114311dbf" ns2:_="" ns3:_="">
    <xsd:import namespace="55e97725-3648-4d2e-9b53-7309ed55133c"/>
    <xsd:import namespace="5d5b5cdd-9f94-4345-980b-95e1b88b32ca"/>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xsd:element ref="ns3:ECHO_x0020_Clinic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97725-3648-4d2e-9b53-7309ed5513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d5b5cdd-9f94-4345-980b-95e1b88b32ca" elementFormDefault="qualified">
    <xsd:import namespace="http://schemas.microsoft.com/office/2006/documentManagement/types"/>
    <xsd:import namespace="http://schemas.microsoft.com/office/infopath/2007/PartnerControls"/>
    <xsd:element name="Document_x0020_Category" ma:index="11" ma:displayName="Document Category" ma:description="Used to organize documents or files into categories (similar to folders)." ma:format="Dropdown" ma:internalName="Document_x0020_Category">
      <xsd:simpleType>
        <xsd:restriction base="dms:Choice">
          <xsd:enumeration value="Admin"/>
          <xsd:enumeration value="Case Intakes"/>
          <xsd:enumeration value="Contact Lists"/>
          <xsd:enumeration value="Curriculum &amp; Speakers"/>
          <xsd:enumeration value="ECHO Sessions"/>
          <xsd:enumeration value="Initial Enrollment Packet"/>
          <xsd:enumeration value="NM TB ECHO"/>
          <xsd:enumeration value="Promotional Materials"/>
          <xsd:enumeration value="Speaker Packets"/>
          <xsd:enumeration value="TB ECHO CME-CNE"/>
          <xsd:enumeration value="TB ECHO Meeting Notes"/>
          <xsd:enumeration value="Welcome Packet"/>
          <xsd:enumeration value="Evaluations"/>
          <xsd:enumeration value="Miscellaneous"/>
        </xsd:restriction>
      </xsd:simpleType>
    </xsd:element>
    <xsd:element name="ECHO_x0020_Clinic_x0020_Date" ma:index="12" nillable="true" ma:displayName="ECHO Clinic Date" ma:description="Date of ECHO Clinic when file was used." ma:format="DateOnly" ma:internalName="ECHO_x0020_Clinic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Ite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5d5b5cdd-9f94-4345-980b-95e1b88b32ca">Curriculum &amp; Speakers</Document_x0020_Category>
    <_dlc_DocId xmlns="55e97725-3648-4d2e-9b53-7309ed55133c">FECN7JXPKUYY-307-79</_dlc_DocId>
    <_dlc_DocIdUrl xmlns="55e97725-3648-4d2e-9b53-7309ed55133c">
      <Url>https://doh.sp.wa.gov/sites/EXT/LHJTBPartners/TBECHO/_layouts/15/DocIdRedir.aspx?ID=FECN7JXPKUYY-307-79</Url>
      <Description>FECN7JXPKUYY-307-79</Description>
    </_dlc_DocIdUrl>
    <ECHO_x0020_Clinic_x0020_Date xmlns="5d5b5cdd-9f94-4345-980b-95e1b88b32ca" xsi:nil="tru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997C69C-1345-4165-BE36-4B930687B9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e97725-3648-4d2e-9b53-7309ed55133c"/>
    <ds:schemaRef ds:uri="5d5b5cdd-9f94-4345-980b-95e1b88b3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E91C97-AED9-4F67-A397-62A551E63ED6}">
  <ds:schemaRefs>
    <ds:schemaRef ds:uri="http://www.w3.org/XML/1998/namespace"/>
    <ds:schemaRef ds:uri="55e97725-3648-4d2e-9b53-7309ed55133c"/>
    <ds:schemaRef ds:uri="http://schemas.microsoft.com/office/2006/documentManagement/types"/>
    <ds:schemaRef ds:uri="http://purl.org/dc/terms/"/>
    <ds:schemaRef ds:uri="http://purl.org/dc/dcmitype/"/>
    <ds:schemaRef ds:uri="5d5b5cdd-9f94-4345-980b-95e1b88b32ca"/>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C981219-2BDF-4C40-A763-26545F1598C6}">
  <ds:schemaRefs>
    <ds:schemaRef ds:uri="http://schemas.microsoft.com/office/2006/metadata/longProperties"/>
  </ds:schemaRefs>
</ds:datastoreItem>
</file>

<file path=customXml/itemProps4.xml><?xml version="1.0" encoding="utf-8"?>
<ds:datastoreItem xmlns:ds="http://schemas.openxmlformats.org/officeDocument/2006/customXml" ds:itemID="{67511CA3-7AEC-4338-BB8A-86FFA024DCB6}">
  <ds:schemaRefs>
    <ds:schemaRef ds:uri="http://schemas.microsoft.com/sharepoint/v3/contenttype/forms"/>
  </ds:schemaRefs>
</ds:datastoreItem>
</file>

<file path=customXml/itemProps5.xml><?xml version="1.0" encoding="utf-8"?>
<ds:datastoreItem xmlns:ds="http://schemas.openxmlformats.org/officeDocument/2006/customXml" ds:itemID="{3EBAF2D8-D170-4AFD-B513-C740CCA41B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Flow</Template>
  <TotalTime>2899</TotalTime>
  <Words>1469</Words>
  <Application>Microsoft Office PowerPoint</Application>
  <PresentationFormat>On-screen Show (4:3)</PresentationFormat>
  <Paragraphs>106</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TB ECHO</vt:lpstr>
      <vt:lpstr>Conflict of Interest Disclosure Statement</vt:lpstr>
      <vt:lpstr>Learning Objectives</vt:lpstr>
      <vt:lpstr> Efficacy of Induced Sputum – Impressive findings published in 2016 ATS/IDSA/CDC  Clinical Practice Guidelines: Diagnosis of TB </vt:lpstr>
      <vt:lpstr>How Does Induction Increase Sputum Production?</vt:lpstr>
      <vt:lpstr>Induced Sputum Procedure  National Jewish</vt:lpstr>
      <vt:lpstr>Pre-Procedure Patient Assessment </vt:lpstr>
      <vt:lpstr>         Inducing Sputum in Various  Home Environments</vt:lpstr>
      <vt:lpstr>Sputum Coaching Essentials</vt:lpstr>
      <vt:lpstr>PowerPoint Presentation</vt:lpstr>
      <vt:lpstr>Portable Home Nebulizers</vt:lpstr>
      <vt:lpstr>   Important Procedural Reminders </vt:lpstr>
      <vt:lpstr>Demonstration of  WCHD           Nebulizer and Supplies </vt:lpstr>
      <vt:lpstr>References</vt:lpstr>
    </vt:vector>
  </TitlesOfParts>
  <Company>Washington State 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hdadmin</dc:creator>
  <cp:lastModifiedBy>Ann Lund</cp:lastModifiedBy>
  <cp:revision>139</cp:revision>
  <cp:lastPrinted>2019-06-05T01:04:32Z</cp:lastPrinted>
  <dcterms:created xsi:type="dcterms:W3CDTF">2015-07-31T17:42:22Z</dcterms:created>
  <dcterms:modified xsi:type="dcterms:W3CDTF">2019-06-10T17:03:16Z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FECN7JXPKUYY-307-65</vt:lpwstr>
  </property>
  <property fmtid="{D5CDD505-2E9C-101B-9397-08002B2CF9AE}" pid="3" name="_dlc_DocIdItemGuid">
    <vt:lpwstr>9870e932-856d-492c-878f-e0cb11abbaee</vt:lpwstr>
  </property>
  <property fmtid="{D5CDD505-2E9C-101B-9397-08002B2CF9AE}" pid="4" name="_dlc_DocIdUrl">
    <vt:lpwstr>https://doh.sp.wa.gov/sites/EXT/LHJTBPartners/TBECHO/_layouts/15/DocIdRedir.aspx?ID=FECN7JXPKUYY-307-65, FECN7JXPKUYY-307-65</vt:lpwstr>
  </property>
  <property fmtid="{D5CDD505-2E9C-101B-9397-08002B2CF9AE}" pid="5" name="ContentTypeId">
    <vt:lpwstr>0x0101006DC577E288BA3348B3569ED777E3EB3E</vt:lpwstr>
  </property>
</Properties>
</file>