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86" r:id="rId2"/>
    <p:sldId id="270" r:id="rId3"/>
    <p:sldId id="278" r:id="rId4"/>
    <p:sldId id="279" r:id="rId5"/>
    <p:sldId id="277" r:id="rId6"/>
    <p:sldId id="272" r:id="rId7"/>
    <p:sldId id="285" r:id="rId8"/>
    <p:sldId id="273" r:id="rId9"/>
    <p:sldId id="262" r:id="rId10"/>
    <p:sldId id="288" r:id="rId11"/>
    <p:sldId id="281" r:id="rId12"/>
    <p:sldId id="282" r:id="rId13"/>
    <p:sldId id="258" r:id="rId14"/>
    <p:sldId id="266" r:id="rId15"/>
    <p:sldId id="28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gif"/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9" y="-7431"/>
            <a:ext cx="6770789" cy="687389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96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 b="-91"/>
          <a:stretch/>
        </p:blipFill>
        <p:spPr>
          <a:xfrm>
            <a:off x="-8537" y="-16043"/>
            <a:ext cx="12189723" cy="6874041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54902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417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3"/>
          <a:stretch/>
        </p:blipFill>
        <p:spPr>
          <a:xfrm>
            <a:off x="-11471" y="0"/>
            <a:ext cx="12200296" cy="683393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813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48"/>
          <a:stretch/>
        </p:blipFill>
        <p:spPr>
          <a:xfrm>
            <a:off x="0" y="-8467"/>
            <a:ext cx="12181186" cy="687128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9659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8757" r="-79" b="6733"/>
          <a:stretch/>
        </p:blipFill>
        <p:spPr>
          <a:xfrm>
            <a:off x="0" y="-9625"/>
            <a:ext cx="12181186" cy="6862812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8141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7845" r="-79" b="7418"/>
          <a:stretch/>
        </p:blipFill>
        <p:spPr>
          <a:xfrm>
            <a:off x="0" y="-8467"/>
            <a:ext cx="12181186" cy="686165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85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b="8541"/>
          <a:stretch/>
        </p:blipFill>
        <p:spPr>
          <a:xfrm>
            <a:off x="0" y="-8467"/>
            <a:ext cx="12216384" cy="6871280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4"/>
            <a:ext cx="7708829" cy="1098479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5047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b="-223"/>
          <a:stretch/>
        </p:blipFill>
        <p:spPr>
          <a:xfrm>
            <a:off x="0" y="-9625"/>
            <a:ext cx="12181186" cy="689169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56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688498" cy="964537"/>
          </a:xfrm>
        </p:spPr>
        <p:txBody>
          <a:bodyPr/>
          <a:lstStyle/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688498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75745" y="1579232"/>
            <a:ext cx="1069008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04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3" y="609600"/>
            <a:ext cx="10761739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679720"/>
            <a:ext cx="52534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255982"/>
            <a:ext cx="52534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662" y="1679720"/>
            <a:ext cx="525341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664" y="2255982"/>
            <a:ext cx="5253409" cy="330411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603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795980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56328"/>
            <a:ext cx="5271079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236" y="1756328"/>
            <a:ext cx="5271078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72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91" y="613455"/>
            <a:ext cx="9334495" cy="5256546"/>
          </a:xfrm>
          <a:prstGeom prst="rect">
            <a:avLst/>
          </a:prstGeom>
          <a:effectLst>
            <a:softEdge rad="19050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21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 flipH="1">
            <a:off x="5678904" y="-96253"/>
            <a:ext cx="6679932" cy="70248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335" y="390804"/>
            <a:ext cx="4963067" cy="1826581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335" y="2217385"/>
            <a:ext cx="496306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1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0" b="3452"/>
          <a:stretch/>
        </p:blipFill>
        <p:spPr>
          <a:xfrm flipH="1">
            <a:off x="7921485" y="-29817"/>
            <a:ext cx="4215967" cy="6887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64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5975" b="1296"/>
          <a:stretch/>
        </p:blipFill>
        <p:spPr>
          <a:xfrm>
            <a:off x="7722703" y="-139148"/>
            <a:ext cx="4578626" cy="7106478"/>
          </a:xfrm>
          <a:prstGeom prst="rect">
            <a:avLst/>
          </a:prstGeom>
          <a:ln>
            <a:solidFill>
              <a:srgbClr val="FDFDFD"/>
            </a:solidFill>
          </a:ln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054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8918" y="609600"/>
            <a:ext cx="7456550" cy="3022600"/>
          </a:xfrm>
        </p:spPr>
        <p:txBody>
          <a:bodyPr anchor="ctr">
            <a:normAutofit/>
          </a:bodyPr>
          <a:lstStyle>
            <a:lvl1pPr algn="l">
              <a:defRPr sz="4400" b="0" i="1" cap="none" spc="-150" baseline="0">
                <a:solidFill>
                  <a:srgbClr val="0098AA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Use this page for a pull quote or important statistic, figure or notation.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384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4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9318" y="80000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 smtClean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“</a:t>
            </a:r>
            <a:endParaRPr lang="en-US" sz="8000" b="1" baseline="0" dirty="0">
              <a:ln w="3175" cmpd="sng">
                <a:noFill/>
              </a:ln>
              <a:solidFill>
                <a:srgbClr val="0098AA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0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02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5221" y="1097280"/>
            <a:ext cx="8588203" cy="1029903"/>
          </a:xfrm>
        </p:spPr>
        <p:txBody>
          <a:bodyPr anchor="t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 smtClean="0"/>
              <a:t>Question and Answers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5221" y="2213810"/>
            <a:ext cx="8596669" cy="1456989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1" y="3670799"/>
            <a:ext cx="8596668" cy="5835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45221" y="5724350"/>
            <a:ext cx="82067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kern="1200" baseline="30000" dirty="0" smtClean="0">
                <a:solidFill>
                  <a:srgbClr val="0098AA"/>
                </a:solidFill>
                <a:latin typeface="Calibri" panose="020F0502020204030204" pitchFamily="34" charset="0"/>
                <a:ea typeface="+mn-ea"/>
                <a:cs typeface="+mn-cs"/>
              </a:rPr>
              <a:t>Louisiana Department of Health and Hospitals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628 North 4th Street, Baton Rouge, Louisiana 70802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(225) 342-9500</a:t>
            </a:r>
            <a:endParaRPr lang="en-US" dirty="0">
              <a:solidFill>
                <a:srgbClr val="0098A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1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 b="11893"/>
          <a:stretch/>
        </p:blipFill>
        <p:spPr>
          <a:xfrm>
            <a:off x="5694745" y="0"/>
            <a:ext cx="6478460" cy="688693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421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2538"/>
          <a:stretch/>
        </p:blipFill>
        <p:spPr>
          <a:xfrm flipH="1">
            <a:off x="247974" y="1073299"/>
            <a:ext cx="10356674" cy="3231045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53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4812" b="8450"/>
          <a:stretch/>
        </p:blipFill>
        <p:spPr>
          <a:xfrm>
            <a:off x="-1" y="12741"/>
            <a:ext cx="12181185" cy="685104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733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/>
          <a:stretch/>
        </p:blipFill>
        <p:spPr>
          <a:xfrm>
            <a:off x="576469" y="-9940"/>
            <a:ext cx="10902270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535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6966"/>
          <a:stretch/>
        </p:blipFill>
        <p:spPr>
          <a:xfrm>
            <a:off x="4900579" y="-9940"/>
            <a:ext cx="544543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486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198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0465"/>
          <a:stretch/>
        </p:blipFill>
        <p:spPr>
          <a:xfrm>
            <a:off x="0" y="-19879"/>
            <a:ext cx="1218118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64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Guidelines for Template 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This template is meant for use by all LDH employees for all external presentations, but may also be used for internal purposes as well. Please contact Mary Kay </a:t>
            </a:r>
            <a:r>
              <a:rPr lang="en-US" dirty="0" err="1" smtClean="0"/>
              <a:t>Slusher</a:t>
            </a:r>
            <a:r>
              <a:rPr lang="en-US" dirty="0" smtClean="0"/>
              <a:t> in BMAC for any questions regarding how to use this template or to request any customization for a specific project.</a:t>
            </a:r>
          </a:p>
          <a:p>
            <a:pPr lvl="0"/>
            <a:r>
              <a:rPr lang="en-US" dirty="0" smtClean="0"/>
              <a:t>Do not deviate from </a:t>
            </a:r>
            <a:r>
              <a:rPr lang="en-US" smtClean="0"/>
              <a:t>this LDH </a:t>
            </a:r>
            <a:r>
              <a:rPr lang="en-US" dirty="0" smtClean="0"/>
              <a:t>template’s fonts. </a:t>
            </a:r>
          </a:p>
          <a:p>
            <a:pPr lvl="1"/>
            <a:r>
              <a:rPr lang="en-US" dirty="0" smtClean="0"/>
              <a:t>Cambria for header/title font and Calibri for body text font. No other fonts should be used.</a:t>
            </a:r>
          </a:p>
          <a:p>
            <a:pPr lvl="1"/>
            <a:r>
              <a:rPr lang="en-US" dirty="0" smtClean="0"/>
              <a:t>You may enlarge any of the template fonts for visibility, just keep the same size font for each bullet style throughout the presentation. </a:t>
            </a:r>
          </a:p>
          <a:p>
            <a:pPr lvl="0"/>
            <a:r>
              <a:rPr lang="en-US" dirty="0" smtClean="0"/>
              <a:t>Presentations get your message across better when there is enough white space for the eye to find important information. Try to only use bullet info in your presentation. </a:t>
            </a:r>
          </a:p>
          <a:p>
            <a:pPr lvl="1"/>
            <a:r>
              <a:rPr lang="en-US" dirty="0" smtClean="0"/>
              <a:t>You don’t have to fill the page.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40" name="Freeform 3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1" name="Straight Connector 4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87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rgbClr val="002147"/>
          </a:solidFill>
          <a:latin typeface="Cambria" panose="020405030504060302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828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5000"/>
        <a:buFont typeface="Wingdings 3" charset="2"/>
        <a:buChar char=""/>
        <a:defRPr sz="18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114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100000"/>
        <a:buFont typeface="Wingdings 2" panose="05020102010507070707" pitchFamily="18" charset="2"/>
        <a:buChar char=""/>
        <a:defRPr sz="16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400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0000"/>
        <a:buFont typeface="Wingdings" panose="05000000000000000000" pitchFamily="2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822960" indent="-13716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2" panose="05020102010507070707" pitchFamily="18" charset="2"/>
        <a:buChar char="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960120" indent="-109728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3" panose="05040102010807070707" pitchFamily="18" charset="2"/>
        <a:buChar char=""/>
        <a:defRPr sz="13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cdc.gov/tb/publications/faqs/pdfs/qa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.blanchard@la.gov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mwr/volumes/68/wr/mm6819a3.htm?s_cid=mm6819a3_w" TargetMode="External"/><Relationship Id="rId2" Type="http://schemas.openxmlformats.org/officeDocument/2006/relationships/hyperlink" Target="https://www.doa.la.gov/media/j3hnpfdy/51.pdf" TargetMode="Externa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a.la.gov/media/j3hnpfdy/51.pdf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a.la.gov/media/j3hnpfdy/51.pdf" TargetMode="Externa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a.la.gov/media/j3hnpfdy/51.pdf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a.la.gov/media/j3hnpfdy/51.pdf" TargetMode="Externa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-PMFS-OPH01.swe.la.gov\UserShares\adblanchard\Desktop\angie's%20desktop\EMPLOYEE%20HEALTH\HCP%20Individual%20TB%20Risk%20Assessment.docx" TargetMode="Externa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file:///\\S-PMFS-OPH01.swe.la.gov\UserShares\adblanchard\Desktop\angie's%20desktop\EMPLOYEE%20HEALTH\Annual%20TB%20Education%20Material%20for%20LDH-OPH%20-%20Handout.docx" TargetMode="Externa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1" y="3882044"/>
            <a:ext cx="6446519" cy="1620981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LDH-OPH Employee Health</a:t>
            </a:r>
            <a:br>
              <a:rPr lang="en-US" dirty="0" smtClean="0"/>
            </a:br>
            <a:r>
              <a:rPr lang="en-US" dirty="0" smtClean="0"/>
              <a:t>Required Tuberculosis Screenings: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Initially upon hire and</a:t>
            </a:r>
            <a:r>
              <a:rPr lang="en-US" dirty="0"/>
              <a:t> </a:t>
            </a:r>
            <a:r>
              <a:rPr lang="en-US" dirty="0" smtClean="0"/>
              <a:t>Annually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1" y="5610530"/>
            <a:ext cx="5943599" cy="10633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Applies to All Employees, Students and Volunteers of LDH-OPH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0976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72" y="210589"/>
            <a:ext cx="10688498" cy="1011381"/>
          </a:xfrm>
        </p:spPr>
        <p:txBody>
          <a:bodyPr>
            <a:normAutofit/>
          </a:bodyPr>
          <a:lstStyle/>
          <a:p>
            <a:r>
              <a:rPr lang="en-US" i="1" dirty="0" smtClean="0"/>
              <a:t>Questions and Answers about Tuberculosis</a:t>
            </a:r>
            <a:r>
              <a:rPr lang="en-US" sz="2000" dirty="0"/>
              <a:t>,</a:t>
            </a:r>
            <a:r>
              <a:rPr lang="en-US" dirty="0" smtClean="0"/>
              <a:t> </a:t>
            </a:r>
            <a:r>
              <a:rPr lang="en-US" sz="2000" dirty="0" smtClean="0"/>
              <a:t>by CDC</a:t>
            </a:r>
            <a:br>
              <a:rPr lang="en-US" sz="2000" dirty="0" smtClean="0"/>
            </a:br>
            <a:r>
              <a:rPr lang="en-US" sz="2000" dirty="0" smtClean="0"/>
              <a:t>available in booklet form or Adobe format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14904" t="3987" r="65704" b="3722"/>
          <a:stretch/>
        </p:blipFill>
        <p:spPr bwMode="auto">
          <a:xfrm>
            <a:off x="702273" y="1263532"/>
            <a:ext cx="3664706" cy="50458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t="571" r="81090" b="3606"/>
          <a:stretch/>
        </p:blipFill>
        <p:spPr bwMode="auto">
          <a:xfrm>
            <a:off x="5087390" y="1263532"/>
            <a:ext cx="3931919" cy="50458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5072" y="6409113"/>
            <a:ext cx="654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www.cdc.gov/tb/publications/faqs/pdfs/qa.pdf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2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71" y="418407"/>
            <a:ext cx="10688498" cy="7038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Annual TB </a:t>
            </a:r>
            <a:r>
              <a:rPr lang="en-US" dirty="0"/>
              <a:t>Screening Guidance for </a:t>
            </a:r>
            <a:r>
              <a:rPr lang="en-US" dirty="0" smtClean="0"/>
              <a:t>OPH PHU Employees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64" y="1270492"/>
            <a:ext cx="10129213" cy="510537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200" dirty="0" smtClean="0"/>
              <a:t>PHU </a:t>
            </a:r>
            <a:r>
              <a:rPr lang="en-US" sz="2200" dirty="0"/>
              <a:t>employees </a:t>
            </a:r>
            <a:r>
              <a:rPr lang="en-US" sz="2200" u="sng" dirty="0"/>
              <a:t>who provide direct patient care</a:t>
            </a:r>
            <a:r>
              <a:rPr lang="en-US" sz="2200" dirty="0"/>
              <a:t> </a:t>
            </a:r>
            <a:r>
              <a:rPr lang="en-US" sz="2200" dirty="0" smtClean="0"/>
              <a:t>(face-to-face services) </a:t>
            </a:r>
            <a:r>
              <a:rPr lang="en-US" sz="2200" dirty="0"/>
              <a:t>to PHU clients </a:t>
            </a:r>
            <a:r>
              <a:rPr lang="en-US" sz="2200" dirty="0" smtClean="0"/>
              <a:t>required to be </a:t>
            </a:r>
            <a:r>
              <a:rPr lang="en-US" sz="2200" dirty="0"/>
              <a:t>retested </a:t>
            </a:r>
            <a:r>
              <a:rPr lang="en-US" sz="2200" dirty="0" smtClean="0"/>
              <a:t>annually include: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/>
              <a:t>p</a:t>
            </a:r>
            <a:r>
              <a:rPr lang="en-US" sz="1900" dirty="0" smtClean="0"/>
              <a:t>hysicians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 smtClean="0"/>
              <a:t>nurse practitioners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/>
              <a:t>n</a:t>
            </a:r>
            <a:r>
              <a:rPr lang="en-US" sz="1900" dirty="0" smtClean="0"/>
              <a:t>urses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 smtClean="0"/>
              <a:t>medical assistants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 smtClean="0"/>
              <a:t>clerical staff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/>
              <a:t>a</a:t>
            </a:r>
            <a:r>
              <a:rPr lang="en-US" sz="1900" dirty="0" smtClean="0"/>
              <a:t>ll TB disease </a:t>
            </a:r>
            <a:r>
              <a:rPr lang="en-US" sz="1900" dirty="0"/>
              <a:t>intervention specialists (</a:t>
            </a:r>
            <a:r>
              <a:rPr lang="en-US" sz="1900" dirty="0" smtClean="0"/>
              <a:t>DIS)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 smtClean="0"/>
              <a:t>radiologic technicians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>
              <a:lnSpc>
                <a:spcPct val="110000"/>
              </a:lnSpc>
            </a:pPr>
            <a:r>
              <a:rPr lang="en-US" sz="2200" dirty="0"/>
              <a:t>A</a:t>
            </a:r>
            <a:r>
              <a:rPr lang="en-US" sz="2200" dirty="0" smtClean="0"/>
              <a:t>lso </a:t>
            </a:r>
            <a:r>
              <a:rPr lang="en-US" sz="2200" dirty="0"/>
              <a:t>applies to </a:t>
            </a:r>
            <a:r>
              <a:rPr lang="en-US" sz="2200" dirty="0" smtClean="0"/>
              <a:t>other OPH </a:t>
            </a:r>
            <a:r>
              <a:rPr lang="en-US" sz="2200" dirty="0"/>
              <a:t>employees </a:t>
            </a:r>
            <a:r>
              <a:rPr lang="en-US" sz="2200" dirty="0" smtClean="0"/>
              <a:t>in a </a:t>
            </a:r>
            <a:r>
              <a:rPr lang="en-US" sz="2200" u="sng" dirty="0" smtClean="0"/>
              <a:t>non-PHU setting considered to be high risk</a:t>
            </a:r>
            <a:r>
              <a:rPr lang="en-US" sz="2200" dirty="0" smtClean="0"/>
              <a:t>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 smtClean="0"/>
              <a:t>Nurse Family </a:t>
            </a:r>
            <a:r>
              <a:rPr lang="en-US" sz="1900" dirty="0"/>
              <a:t>Partnership </a:t>
            </a:r>
            <a:r>
              <a:rPr lang="en-US" sz="1900" dirty="0" smtClean="0"/>
              <a:t>(NFP) nurses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900" dirty="0" smtClean="0"/>
              <a:t>OPH Laboratory </a:t>
            </a:r>
            <a:r>
              <a:rPr lang="en-US" sz="1900" dirty="0"/>
              <a:t>personnel </a:t>
            </a:r>
            <a:r>
              <a:rPr lang="en-US" sz="1900" dirty="0" smtClean="0"/>
              <a:t>working </a:t>
            </a:r>
            <a:r>
              <a:rPr lang="en-US" sz="1900" dirty="0"/>
              <a:t>with bacterial cultures for </a:t>
            </a:r>
            <a:r>
              <a:rPr lang="en-US" sz="1900" i="1" dirty="0"/>
              <a:t>Mycobacterium tuberculosis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18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61" y="218901"/>
            <a:ext cx="10688498" cy="16847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Annual TB </a:t>
            </a:r>
            <a:r>
              <a:rPr lang="en-US" dirty="0"/>
              <a:t>Screening Guidance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OPH </a:t>
            </a:r>
            <a:r>
              <a:rPr lang="en-US" dirty="0"/>
              <a:t>Parish Health Unit (PHU) Employees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Whose </a:t>
            </a:r>
            <a:r>
              <a:rPr lang="en-US" u="sng" dirty="0"/>
              <a:t>Duties Include Direct Patient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61" y="2080011"/>
            <a:ext cx="10688498" cy="454364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Any Public </a:t>
            </a:r>
            <a:r>
              <a:rPr lang="en-US" sz="2200" dirty="0"/>
              <a:t>Health </a:t>
            </a:r>
            <a:r>
              <a:rPr lang="en-US" sz="2200" dirty="0" smtClean="0"/>
              <a:t>employee should report to their supervisor if they: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h</a:t>
            </a:r>
            <a:r>
              <a:rPr lang="en-US" sz="2200" dirty="0" smtClean="0"/>
              <a:t>ave personal individual TB risk factors (as identified by self-assessment tool), and/or</a:t>
            </a:r>
          </a:p>
          <a:p>
            <a:pPr>
              <a:lnSpc>
                <a:spcPct val="110000"/>
              </a:lnSpc>
            </a:pPr>
            <a:r>
              <a:rPr lang="en-US" sz="2200" dirty="0" smtClean="0"/>
              <a:t>If they answer yes to any of the following questions:</a:t>
            </a:r>
          </a:p>
          <a:p>
            <a:pPr marL="571500" lvl="1" indent="-342900">
              <a:buFont typeface="+mj-lt"/>
              <a:buAutoNum type="alphaLcParenR"/>
            </a:pPr>
            <a:r>
              <a:rPr lang="en-US" sz="1700" dirty="0" smtClean="0"/>
              <a:t>Do you have a productive cough that has lasted at least 3 weeks? Y/N</a:t>
            </a:r>
          </a:p>
          <a:p>
            <a:pPr marL="571500" lvl="1" indent="-342900">
              <a:buFont typeface="+mj-lt"/>
              <a:buAutoNum type="alphaLcParenR"/>
            </a:pPr>
            <a:r>
              <a:rPr lang="en-US" sz="1700" dirty="0" smtClean="0"/>
              <a:t>Are </a:t>
            </a:r>
            <a:r>
              <a:rPr lang="en-US" sz="1700" dirty="0"/>
              <a:t>you coughing up blood (hemoptysis)? Y/N</a:t>
            </a:r>
          </a:p>
          <a:p>
            <a:pPr marL="571500" lvl="1" indent="-342900">
              <a:buFont typeface="+mj-lt"/>
              <a:buAutoNum type="alphaLcParenR"/>
            </a:pPr>
            <a:r>
              <a:rPr lang="en-US" sz="1700" dirty="0"/>
              <a:t>Have you had unexplained weight loss recently? Y/N</a:t>
            </a:r>
          </a:p>
          <a:p>
            <a:pPr marL="571500" lvl="1" indent="-342900">
              <a:buFont typeface="+mj-lt"/>
              <a:buAutoNum type="alphaLcParenR"/>
            </a:pPr>
            <a:r>
              <a:rPr lang="en-US" sz="1700" dirty="0"/>
              <a:t>Have you had fever, chills, or night sweats for 3 or more days? Y/N</a:t>
            </a:r>
          </a:p>
          <a:p>
            <a:endParaRPr lang="en-US" dirty="0"/>
          </a:p>
          <a:p>
            <a:pPr>
              <a:lnSpc>
                <a:spcPct val="110000"/>
              </a:lnSpc>
            </a:pPr>
            <a:r>
              <a:rPr lang="en-US" sz="1900" dirty="0" smtClean="0"/>
              <a:t>Anyone with history of untreated/incomplete treatment for latent TB infection answering “yes” to </a:t>
            </a:r>
            <a:r>
              <a:rPr lang="en-US" sz="1900" dirty="0"/>
              <a:t>any one of </a:t>
            </a:r>
            <a:r>
              <a:rPr lang="en-US" sz="1900" dirty="0" smtClean="0"/>
              <a:t>these questions shall </a:t>
            </a:r>
            <a:r>
              <a:rPr lang="en-US" sz="1900" dirty="0"/>
              <a:t>be referred to a physician for medical evaluation as soon as possible. </a:t>
            </a:r>
          </a:p>
        </p:txBody>
      </p:sp>
    </p:spTree>
    <p:extLst>
      <p:ext uri="{BB962C8B-B14F-4D97-AF65-F5344CB8AC3E}">
        <p14:creationId xmlns:p14="http://schemas.microsoft.com/office/powerpoint/2010/main" val="272144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OPH Employee Health Screening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335" y="2441121"/>
            <a:ext cx="4963067" cy="5939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E.H.R. Encounter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537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552" y="213105"/>
            <a:ext cx="10688498" cy="674451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OPH Employee Health TB Screening </a:t>
            </a:r>
            <a:r>
              <a:rPr lang="en-US" u="sng" dirty="0" smtClean="0"/>
              <a:t>E.H.R. Encounter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141" y="1802922"/>
            <a:ext cx="10840215" cy="4934235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There is no charge for </a:t>
            </a:r>
            <a:r>
              <a:rPr lang="en-US" sz="2000" dirty="0"/>
              <a:t>or OPH </a:t>
            </a:r>
            <a:r>
              <a:rPr lang="en-US" sz="2000" dirty="0" smtClean="0"/>
              <a:t>employee TB </a:t>
            </a:r>
            <a:r>
              <a:rPr lang="en-US" sz="2000" dirty="0"/>
              <a:t>screenings (</a:t>
            </a:r>
            <a:r>
              <a:rPr lang="en-US" sz="2000" dirty="0" smtClean="0"/>
              <a:t>annual</a:t>
            </a:r>
            <a:r>
              <a:rPr lang="en-US" sz="2000" dirty="0"/>
              <a:t> T-SPOT®.</a:t>
            </a:r>
            <a:r>
              <a:rPr lang="en-US" sz="2000" i="1" dirty="0" smtClean="0"/>
              <a:t>TB </a:t>
            </a:r>
            <a:r>
              <a:rPr lang="en-US" sz="2000" dirty="0" smtClean="0"/>
              <a:t>/ TST):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the </a:t>
            </a:r>
            <a:r>
              <a:rPr lang="en-US" sz="2000" dirty="0" smtClean="0"/>
              <a:t>employee </a:t>
            </a:r>
            <a:r>
              <a:rPr lang="en-US" sz="2000" dirty="0"/>
              <a:t>should not receive a bill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the employee’s </a:t>
            </a:r>
            <a:r>
              <a:rPr lang="en-US" sz="2000" dirty="0"/>
              <a:t>insurance should not receive a </a:t>
            </a:r>
            <a:r>
              <a:rPr lang="en-US" sz="2000" dirty="0" smtClean="0"/>
              <a:t>bill </a:t>
            </a:r>
            <a:endParaRPr lang="en-US" sz="2000" dirty="0"/>
          </a:p>
          <a:p>
            <a:r>
              <a:rPr lang="en-US" sz="2000" dirty="0" smtClean="0"/>
              <a:t>Create a </a:t>
            </a:r>
            <a:r>
              <a:rPr lang="en-US" sz="2000" u="sng" dirty="0" smtClean="0"/>
              <a:t>BILLABLE ENCOUNTER</a:t>
            </a:r>
            <a:r>
              <a:rPr lang="en-US" sz="2000" dirty="0" smtClean="0"/>
              <a:t>, but in order to prevent a bill from being generated: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dirty="0" smtClean="0"/>
              <a:t>The </a:t>
            </a:r>
            <a:r>
              <a:rPr lang="en-US" sz="1800" dirty="0"/>
              <a:t>encounter </a:t>
            </a:r>
            <a:r>
              <a:rPr lang="en-US" sz="1800" u="sng" dirty="0"/>
              <a:t>should not have an E &amp; M </a:t>
            </a:r>
            <a:r>
              <a:rPr lang="en-US" sz="1800" u="sng" dirty="0" smtClean="0"/>
              <a:t>Code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dirty="0" smtClean="0"/>
              <a:t>If a T-SPOT</a:t>
            </a:r>
            <a:r>
              <a:rPr lang="en-US" sz="1800" dirty="0"/>
              <a:t>®.</a:t>
            </a:r>
            <a:r>
              <a:rPr lang="en-US" sz="1800" i="1" dirty="0" smtClean="0"/>
              <a:t>TB</a:t>
            </a:r>
            <a:r>
              <a:rPr lang="en-US" sz="1800" dirty="0" smtClean="0"/>
              <a:t> is done: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700" dirty="0" smtClean="0"/>
              <a:t>Quest </a:t>
            </a:r>
            <a:r>
              <a:rPr lang="en-US" sz="1700" dirty="0"/>
              <a:t>lab data field for </a:t>
            </a:r>
            <a:r>
              <a:rPr lang="en-US" sz="1700" u="sng" dirty="0"/>
              <a:t>“Bill Type</a:t>
            </a:r>
            <a:r>
              <a:rPr lang="en-US" sz="1700" u="sng" dirty="0" smtClean="0"/>
              <a:t>”:  select “</a:t>
            </a:r>
            <a:r>
              <a:rPr lang="en-US" sz="1700" u="sng" dirty="0"/>
              <a:t>c</a:t>
            </a:r>
            <a:r>
              <a:rPr lang="en-US" sz="1700" u="sng" dirty="0" smtClean="0"/>
              <a:t>lient”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700" dirty="0" smtClean="0"/>
              <a:t>This simply means that Quest </a:t>
            </a:r>
            <a:r>
              <a:rPr lang="en-US" sz="1700" dirty="0"/>
              <a:t>will bill </a:t>
            </a:r>
            <a:r>
              <a:rPr lang="en-US" sz="1700" dirty="0" smtClean="0"/>
              <a:t>their </a:t>
            </a:r>
            <a:r>
              <a:rPr lang="en-US" sz="1700" dirty="0"/>
              <a:t>“client”, which is the TB </a:t>
            </a:r>
            <a:r>
              <a:rPr lang="en-US" sz="1700" dirty="0" smtClean="0"/>
              <a:t>Program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sz="1800" dirty="0" smtClean="0"/>
              <a:t>If a Tuberculin Skin Test (TST) is done:</a:t>
            </a:r>
            <a:endParaRPr lang="en-US" sz="17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700" u="sng" dirty="0" smtClean="0"/>
              <a:t>“</a:t>
            </a:r>
            <a:r>
              <a:rPr lang="en-US" sz="1700" u="sng" dirty="0"/>
              <a:t>SPTB” </a:t>
            </a:r>
            <a:r>
              <a:rPr lang="en-US" sz="1700" u="sng" dirty="0" smtClean="0"/>
              <a:t>(self-pay TB)</a:t>
            </a:r>
            <a:r>
              <a:rPr lang="en-US" sz="1700" dirty="0"/>
              <a:t> </a:t>
            </a:r>
            <a:r>
              <a:rPr lang="en-US" sz="1700" dirty="0" smtClean="0"/>
              <a:t>must be selected as </a:t>
            </a:r>
            <a:r>
              <a:rPr lang="en-US" sz="1700" dirty="0"/>
              <a:t>the </a:t>
            </a:r>
            <a:r>
              <a:rPr lang="en-US" sz="1700" dirty="0" smtClean="0"/>
              <a:t>insurance primary </a:t>
            </a:r>
            <a:r>
              <a:rPr lang="en-US" sz="1700" dirty="0"/>
              <a:t>plan code </a:t>
            </a:r>
            <a:r>
              <a:rPr lang="en-US" sz="1700" dirty="0" smtClean="0"/>
              <a:t>so that no bill is generated</a:t>
            </a:r>
            <a:endParaRPr lang="en-US" sz="1700" b="1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700" dirty="0"/>
              <a:t>A</a:t>
            </a:r>
            <a:r>
              <a:rPr lang="en-US" sz="1700" dirty="0" smtClean="0"/>
              <a:t>ny </a:t>
            </a:r>
            <a:r>
              <a:rPr lang="en-US" sz="1700" dirty="0"/>
              <a:t>follow-up medical or nursing visits are to be </a:t>
            </a:r>
            <a:r>
              <a:rPr lang="en-US" sz="1700" dirty="0" smtClean="0"/>
              <a:t>checked in as “SPTB” (self-pay) </a:t>
            </a:r>
            <a:r>
              <a:rPr lang="en-US" sz="1700" dirty="0"/>
              <a:t>– no bill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308552" y="1000591"/>
            <a:ext cx="10690087" cy="576262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bill should never be generated for TB services to a patient/OPH employee.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20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stion marks clipart 2 - Cliparting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16" y="1176425"/>
            <a:ext cx="3150055" cy="45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7447" y="5378335"/>
            <a:ext cx="4231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Angela Blanchard, BSN, RN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Tuberculosis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Control </a:t>
            </a:r>
            <a:r>
              <a:rPr lang="en-US" sz="16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Program Nurse Consultant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Office </a:t>
            </a:r>
            <a:r>
              <a:rPr lang="en-US" sz="16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337-262-5616, ext. 193  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angela.blanchard@la.gov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8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33" y="702732"/>
            <a:ext cx="5116699" cy="2336801"/>
          </a:xfrm>
        </p:spPr>
        <p:txBody>
          <a:bodyPr>
            <a:noAutofit/>
          </a:bodyPr>
          <a:lstStyle/>
          <a:p>
            <a:r>
              <a:rPr lang="en-US" dirty="0" smtClean="0"/>
              <a:t>Baseline TB Screening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Upon Hire:  Assessment, Symptom Screening and Baseline Testing</a:t>
            </a:r>
            <a:endParaRPr lang="en-US" sz="3200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34233" y="3772103"/>
            <a:ext cx="5252166" cy="2383164"/>
          </a:xfrm>
          <a:prstGeom prst="rect">
            <a:avLst/>
          </a:prstGeom>
        </p:spPr>
        <p:txBody>
          <a:bodyPr/>
          <a:lstStyle>
            <a:lvl1pPr marL="1828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75000"/>
              <a:buFont typeface="Wingdings 3" charset="2"/>
              <a:buChar char="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114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100000"/>
              <a:buFont typeface="Wingdings 2" panose="05020102010507070707" pitchFamily="18" charset="2"/>
              <a:buChar char=""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400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70000"/>
              <a:buFont typeface="Wingdings" panose="05000000000000000000" pitchFamily="2" charset="2"/>
              <a:buChar char="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13716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90000"/>
              <a:buFont typeface="Wingdings 2" panose="05020102010507070707" pitchFamily="18" charset="2"/>
              <a:buChar char="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960120" indent="-109728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90000"/>
              <a:buFont typeface="Wingdings 3" panose="05040102010807070707" pitchFamily="18" charset="2"/>
              <a:buChar char="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The Louisiana Administrative Code (Title 51 - Sanitary Code, Part II, Chapter 5, §503. </a:t>
            </a:r>
            <a:r>
              <a:rPr lang="en-US" dirty="0" smtClean="0">
                <a:cs typeface="Calibri" panose="020F0502020204030204" pitchFamily="34" charset="0"/>
              </a:rPr>
              <a:t>A)</a:t>
            </a:r>
          </a:p>
          <a:p>
            <a:pPr marL="0" indent="0">
              <a:buNone/>
            </a:pPr>
            <a:r>
              <a:rPr lang="en-US" sz="1600" dirty="0" smtClean="0">
                <a:cs typeface="Calibri" panose="020F0502020204030204" pitchFamily="34" charset="0"/>
                <a:hlinkClick r:id="rId2"/>
              </a:rPr>
              <a:t>https://www.doa.la.gov/media/j3hnpfdy/51.pdf</a:t>
            </a:r>
            <a:r>
              <a:rPr lang="en-US" sz="1600" dirty="0" smtClean="0">
                <a:cs typeface="Calibri" panose="020F0502020204030204" pitchFamily="34" charset="0"/>
              </a:rPr>
              <a:t> </a:t>
            </a:r>
          </a:p>
          <a:p>
            <a:endParaRPr lang="en-US" sz="1600" dirty="0" smtClean="0">
              <a:hlinkClick r:id="rId3"/>
            </a:endParaRPr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Tuberculosis Screening Testing, and Treatment of U.S. Health Care Personnel: Recommendations from the National Tuberculosis Controllers Association and CDC</a:t>
            </a:r>
            <a:r>
              <a:rPr lang="en-US" sz="1600" smtClean="0">
                <a:hlinkClick r:id="rId3"/>
              </a:rPr>
              <a:t>, </a:t>
            </a:r>
            <a:r>
              <a:rPr lang="en-US" sz="1600" smtClean="0">
                <a:hlinkClick r:id="rId3"/>
              </a:rPr>
              <a:t>2019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7734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428" y="3020807"/>
            <a:ext cx="10380183" cy="306410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 a negative TB Skin Test (TST) given by </a:t>
            </a:r>
            <a:r>
              <a:rPr lang="en-US" sz="2000" dirty="0" err="1" smtClean="0"/>
              <a:t>Mantoux</a:t>
            </a:r>
            <a:r>
              <a:rPr lang="en-US" sz="2000" dirty="0" smtClean="0"/>
              <a:t> method,</a:t>
            </a:r>
          </a:p>
          <a:p>
            <a:r>
              <a:rPr lang="en-US" sz="2000" dirty="0" smtClean="0"/>
              <a:t> a negative Interferon Gamma Release Assay (IGRA), OPH utilizes the T-SPOT</a:t>
            </a:r>
            <a:r>
              <a:rPr lang="en-US" sz="2000" dirty="0"/>
              <a:t>®.</a:t>
            </a:r>
            <a:r>
              <a:rPr lang="en-US" sz="2000" i="1" dirty="0" smtClean="0"/>
              <a:t>TB</a:t>
            </a:r>
            <a:r>
              <a:rPr lang="en-US" sz="2000" dirty="0" smtClean="0"/>
              <a:t> test, </a:t>
            </a:r>
            <a:r>
              <a:rPr lang="en-US" sz="2000" u="sng" dirty="0" smtClean="0"/>
              <a:t>OR</a:t>
            </a:r>
            <a:endParaRPr lang="en-US" sz="2000" i="1" dirty="0" smtClean="0"/>
          </a:p>
          <a:p>
            <a:r>
              <a:rPr lang="en-US" sz="2000" dirty="0" smtClean="0"/>
              <a:t> if TST / T-SPOT</a:t>
            </a:r>
            <a:r>
              <a:rPr lang="en-US" sz="2000" dirty="0"/>
              <a:t>®.</a:t>
            </a:r>
            <a:r>
              <a:rPr lang="en-US" sz="2000" i="1" dirty="0" smtClean="0"/>
              <a:t>TB </a:t>
            </a:r>
            <a:r>
              <a:rPr lang="en-US" sz="2000" dirty="0" smtClean="0"/>
              <a:t>is positive, then </a:t>
            </a:r>
            <a:r>
              <a:rPr lang="en-US" sz="2000" dirty="0"/>
              <a:t>a normal chest </a:t>
            </a:r>
            <a:r>
              <a:rPr lang="en-US" sz="2000" dirty="0" smtClean="0"/>
              <a:t>x-ray, </a:t>
            </a:r>
            <a:r>
              <a:rPr lang="en-US" sz="2000" u="sng" dirty="0" smtClean="0"/>
              <a:t>OR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if </a:t>
            </a:r>
            <a:r>
              <a:rPr lang="en-US" sz="2000" dirty="0" smtClean="0">
                <a:cs typeface="Calibri" panose="020F0502020204030204" pitchFamily="34" charset="0"/>
              </a:rPr>
              <a:t>TST / </a:t>
            </a:r>
            <a:r>
              <a:rPr lang="en-US" sz="2000" dirty="0" smtClean="0"/>
              <a:t>T-SPOT</a:t>
            </a:r>
            <a:r>
              <a:rPr lang="en-US" sz="2000" dirty="0"/>
              <a:t>®.</a:t>
            </a:r>
            <a:r>
              <a:rPr lang="en-US" sz="2000" i="1" dirty="0" smtClean="0"/>
              <a:t>TB </a:t>
            </a:r>
            <a:r>
              <a:rPr lang="en-US" sz="2000" dirty="0" smtClean="0"/>
              <a:t>is positive and chest </a:t>
            </a:r>
            <a:r>
              <a:rPr lang="en-US" sz="2000" dirty="0"/>
              <a:t>X-ray is other than </a:t>
            </a:r>
            <a:r>
              <a:rPr lang="en-US" sz="2000" dirty="0" smtClean="0"/>
              <a:t>normal, then </a:t>
            </a:r>
            <a:r>
              <a:rPr lang="en-US" sz="2000" dirty="0"/>
              <a:t>a statement from a Louisiana licensed physician certifying that the individual is non-infectious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individual shall not be denied access to work solely on the basis of being infected with tuberculosis, provided the infection is not communicable</a:t>
            </a:r>
          </a:p>
          <a:p>
            <a:pPr marL="228600" lvl="1" indent="0"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34429" y="1993508"/>
            <a:ext cx="11144953" cy="680097"/>
          </a:xfrm>
        </p:spPr>
        <p:txBody>
          <a:bodyPr/>
          <a:lstStyle/>
          <a:p>
            <a:r>
              <a:rPr lang="en-US" sz="1800" i="1" dirty="0" smtClean="0"/>
              <a:t>Louisiana </a:t>
            </a:r>
            <a:r>
              <a:rPr lang="en-US" sz="1800" i="1" dirty="0"/>
              <a:t>Administrative Code (Title 51 - Sanitary Code, Part II, Chapter 5, §</a:t>
            </a:r>
            <a:r>
              <a:rPr lang="en-US" sz="1800" i="1" dirty="0" smtClean="0"/>
              <a:t>503, </a:t>
            </a:r>
            <a:r>
              <a:rPr lang="en-US" sz="1800" dirty="0" smtClean="0"/>
              <a:t>A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) states that prior to or at the time of employment, </a:t>
            </a:r>
            <a:r>
              <a:rPr lang="en-US" sz="1800" b="1" u="sng" dirty="0" smtClean="0"/>
              <a:t>all LDH-OPH PHU employees</a:t>
            </a:r>
            <a:r>
              <a:rPr lang="en-US" sz="1800" dirty="0" smtClean="0"/>
              <a:t> shall be free of TB in a communicable state as evidenced by </a:t>
            </a:r>
            <a:r>
              <a:rPr lang="en-US" sz="1800" u="sng" dirty="0" smtClean="0"/>
              <a:t>either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4429" y="209172"/>
            <a:ext cx="10688498" cy="1563372"/>
          </a:xfrm>
        </p:spPr>
        <p:txBody>
          <a:bodyPr>
            <a:normAutofit/>
          </a:bodyPr>
          <a:lstStyle/>
          <a:p>
            <a:r>
              <a:rPr lang="en-US" sz="3200" dirty="0"/>
              <a:t>TB Screening Guidance for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OPH Parish Health Unit (PHU) Employees </a:t>
            </a:r>
            <a:br>
              <a:rPr lang="en-US" sz="3200" dirty="0" smtClean="0"/>
            </a:br>
            <a:r>
              <a:rPr lang="en-US" sz="3200" u="sng" dirty="0" smtClean="0"/>
              <a:t>Whose Duties Include Direct Patient </a:t>
            </a:r>
            <a:r>
              <a:rPr lang="en-US" sz="3200" u="sng" dirty="0"/>
              <a:t>C</a:t>
            </a:r>
            <a:r>
              <a:rPr lang="en-US" sz="3200" u="sng" dirty="0" smtClean="0"/>
              <a:t>are</a:t>
            </a:r>
            <a:endParaRPr lang="en-US" sz="32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166254" y="6241395"/>
            <a:ext cx="751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Louisiana Administrative Code (Title 51 - Sanitary Code, Part II, Chapter 5, §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503. A)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www.doa.la.gov/media/j3hnpfdy/51.pdf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25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202" y="480111"/>
            <a:ext cx="10688498" cy="1647947"/>
          </a:xfrm>
        </p:spPr>
        <p:txBody>
          <a:bodyPr>
            <a:normAutofit fontScale="90000"/>
          </a:bodyPr>
          <a:lstStyle/>
          <a:p>
            <a:r>
              <a:rPr lang="en-US" dirty="0"/>
              <a:t>TB Screening Guidance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OPH </a:t>
            </a:r>
            <a:r>
              <a:rPr lang="en-US" dirty="0"/>
              <a:t>Parish Health Unit (PHU) Employees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Whose </a:t>
            </a:r>
            <a:r>
              <a:rPr lang="en-US" u="sng" dirty="0"/>
              <a:t>Duties Include Direct Patient Care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1203" y="2808610"/>
            <a:ext cx="9480820" cy="2710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cs typeface="Calibri" panose="020F0502020204030204" pitchFamily="34" charset="0"/>
              </a:rPr>
              <a:t>Any employee </a:t>
            </a:r>
            <a:r>
              <a:rPr lang="en-US" sz="2000" dirty="0">
                <a:cs typeface="Calibri" panose="020F0502020204030204" pitchFamily="34" charset="0"/>
              </a:rPr>
              <a:t>with a </a:t>
            </a:r>
            <a:r>
              <a:rPr lang="en-US" sz="2000" u="sng" dirty="0">
                <a:cs typeface="Calibri" panose="020F0502020204030204" pitchFamily="34" charset="0"/>
              </a:rPr>
              <a:t>positive </a:t>
            </a:r>
            <a:r>
              <a:rPr lang="en-US" sz="2000" u="sng" dirty="0" smtClean="0">
                <a:cs typeface="Calibri" panose="020F0502020204030204" pitchFamily="34" charset="0"/>
              </a:rPr>
              <a:t>TST</a:t>
            </a:r>
            <a:r>
              <a:rPr lang="en-US" sz="2000" u="sng" dirty="0" smtClean="0"/>
              <a:t>/T-SPOT</a:t>
            </a:r>
            <a:r>
              <a:rPr lang="en-US" sz="2000" u="sng" dirty="0"/>
              <a:t>®.</a:t>
            </a:r>
            <a:r>
              <a:rPr lang="en-US" sz="2000" i="1" u="sng" dirty="0"/>
              <a:t>TB</a:t>
            </a:r>
            <a:r>
              <a:rPr lang="en-US" sz="2000" i="1" dirty="0"/>
              <a:t> </a:t>
            </a:r>
            <a:r>
              <a:rPr lang="en-US" sz="2000" dirty="0" smtClean="0"/>
              <a:t>and </a:t>
            </a:r>
            <a:r>
              <a:rPr lang="en-US" sz="2000" u="sng" dirty="0"/>
              <a:t>chest x-ray other than </a:t>
            </a:r>
            <a:r>
              <a:rPr lang="en-US" sz="2000" u="sng" dirty="0" smtClean="0"/>
              <a:t>normal</a:t>
            </a:r>
            <a:r>
              <a:rPr lang="en-US" sz="2000" u="sng" dirty="0"/>
              <a:t> </a:t>
            </a:r>
            <a:r>
              <a:rPr lang="en-US" sz="2000" dirty="0" smtClean="0"/>
              <a:t>must: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 receive </a:t>
            </a:r>
            <a:r>
              <a:rPr lang="en-US" sz="2000" dirty="0"/>
              <a:t>a medical </a:t>
            </a:r>
            <a:r>
              <a:rPr lang="en-US" sz="2000" dirty="0" smtClean="0"/>
              <a:t>evaluation </a:t>
            </a:r>
            <a:r>
              <a:rPr lang="en-US" sz="2000" dirty="0"/>
              <a:t>by a </a:t>
            </a:r>
            <a:r>
              <a:rPr lang="en-US" sz="2000" dirty="0" smtClean="0"/>
              <a:t>physician </a:t>
            </a:r>
            <a:r>
              <a:rPr lang="en-US" sz="2000" dirty="0"/>
              <a:t>to rule out active TB </a:t>
            </a:r>
            <a:r>
              <a:rPr lang="en-US" sz="2000" dirty="0" smtClean="0"/>
              <a:t>disease and</a:t>
            </a:r>
          </a:p>
          <a:p>
            <a:pPr marL="228600" lvl="1" indent="0">
              <a:spcBef>
                <a:spcPts val="0"/>
              </a:spcBef>
              <a:buNone/>
            </a:pPr>
            <a:r>
              <a:rPr lang="en-US" sz="2000" dirty="0" smtClean="0"/>
              <a:t>    adequately complete </a:t>
            </a:r>
            <a:r>
              <a:rPr lang="en-US" sz="2000" dirty="0"/>
              <a:t>an </a:t>
            </a:r>
            <a:r>
              <a:rPr lang="en-US" sz="2000" dirty="0" smtClean="0"/>
              <a:t>approved preventive therapy regimen for TB infection, </a:t>
            </a:r>
            <a:r>
              <a:rPr lang="en-US" sz="2000" u="sng" dirty="0" smtClean="0"/>
              <a:t>OR</a:t>
            </a:r>
            <a:r>
              <a:rPr lang="en-US" sz="2000" dirty="0" smtClean="0"/>
              <a:t> 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 </a:t>
            </a:r>
            <a:r>
              <a:rPr lang="en-US" sz="2000" dirty="0" smtClean="0"/>
              <a:t>provide </a:t>
            </a:r>
            <a:r>
              <a:rPr lang="en-US" sz="2000" dirty="0"/>
              <a:t>a signed statement from a Louisiana licensed physician stating that medical </a:t>
            </a:r>
            <a:r>
              <a:rPr lang="en-US" sz="2000" dirty="0" smtClean="0"/>
              <a:t>      treatment </a:t>
            </a:r>
            <a:r>
              <a:rPr lang="en-US" sz="2000" dirty="0"/>
              <a:t>for TB is not indicated.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753" y="6291272"/>
            <a:ext cx="751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Louisiana Administrative Code (Title 51 - Sanitary Code, Part II, Chapter 5, §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503. A)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www.doa.la.gov/media/j3hnpfdy/51.pdf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217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02" y="565251"/>
            <a:ext cx="10761739" cy="1687497"/>
          </a:xfrm>
        </p:spPr>
        <p:txBody>
          <a:bodyPr>
            <a:normAutofit fontScale="90000"/>
          </a:bodyPr>
          <a:lstStyle/>
          <a:p>
            <a:r>
              <a:rPr lang="en-US" dirty="0"/>
              <a:t>TB Screening Guidance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OPH Parish Health Unit (PHU) Employees </a:t>
            </a:r>
            <a:br>
              <a:rPr lang="en-US" dirty="0" smtClean="0"/>
            </a:br>
            <a:r>
              <a:rPr lang="en-US" u="sng" dirty="0" smtClean="0"/>
              <a:t>Whose Duties Include Direct Patient </a:t>
            </a:r>
            <a:r>
              <a:rPr lang="en-US" u="sng" dirty="0"/>
              <a:t>C</a:t>
            </a:r>
            <a:r>
              <a:rPr lang="en-US" u="sng" dirty="0" smtClean="0"/>
              <a:t>are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602" y="3001537"/>
            <a:ext cx="8606958" cy="289483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Any OPH </a:t>
            </a:r>
            <a:r>
              <a:rPr lang="en-US" sz="2000" dirty="0"/>
              <a:t>employee with a </a:t>
            </a:r>
            <a:r>
              <a:rPr lang="en-US" sz="2000" u="sng" dirty="0"/>
              <a:t>history of TB i</a:t>
            </a:r>
            <a:r>
              <a:rPr lang="en-US" sz="2000" u="sng" dirty="0" smtClean="0"/>
              <a:t>nfection/disease</a:t>
            </a:r>
            <a:r>
              <a:rPr lang="en-US" sz="2000" dirty="0" smtClean="0"/>
              <a:t> must </a:t>
            </a:r>
            <a:r>
              <a:rPr lang="en-US" sz="2000" dirty="0"/>
              <a:t>present a statement from a </a:t>
            </a:r>
            <a:r>
              <a:rPr lang="en-US" sz="2000" dirty="0">
                <a:cs typeface="Calibri" panose="020F0502020204030204" pitchFamily="34" charset="0"/>
              </a:rPr>
              <a:t>Louisiana licensed physician indicating that: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/>
              <a:t> he/she has completed </a:t>
            </a:r>
            <a:r>
              <a:rPr lang="en-US" sz="2000" dirty="0"/>
              <a:t>satisfactory treatment for </a:t>
            </a:r>
            <a:r>
              <a:rPr lang="en-US" sz="2000" dirty="0" smtClean="0"/>
              <a:t>TB infection/disease </a:t>
            </a:r>
            <a:r>
              <a:rPr lang="en-US" sz="2000" u="sng" dirty="0" smtClean="0"/>
              <a:t>AND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 </a:t>
            </a:r>
            <a:r>
              <a:rPr lang="en-US" sz="2000" dirty="0" smtClean="0"/>
              <a:t>is non-infectious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8065" y="6279400"/>
            <a:ext cx="751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Louisiana Administrative Code (Title 51 - Sanitary Code, Part II, Chapter 5, §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503. A)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www.doa.la.gov/media/j3hnpfdy/51.pdf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1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71" y="0"/>
            <a:ext cx="10688498" cy="1618211"/>
          </a:xfrm>
        </p:spPr>
        <p:txBody>
          <a:bodyPr>
            <a:normAutofit fontScale="90000"/>
          </a:bodyPr>
          <a:lstStyle/>
          <a:p>
            <a:r>
              <a:rPr lang="en-US" dirty="0"/>
              <a:t>TB Screening Guidance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OPH </a:t>
            </a:r>
            <a:r>
              <a:rPr lang="en-US" dirty="0"/>
              <a:t>Parish Health Unit (PHU) Employees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Whose </a:t>
            </a:r>
            <a:r>
              <a:rPr lang="en-US" u="sng" dirty="0"/>
              <a:t>Duties Include Direct Patient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71" y="1942306"/>
            <a:ext cx="11500813" cy="433709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/>
              <a:t>Any</a:t>
            </a:r>
            <a:r>
              <a:rPr lang="en-US" sz="2000" dirty="0"/>
              <a:t> </a:t>
            </a:r>
            <a:r>
              <a:rPr lang="en-US" sz="2000" dirty="0" smtClean="0"/>
              <a:t>employee </a:t>
            </a:r>
            <a:r>
              <a:rPr lang="en-US" sz="2000" dirty="0"/>
              <a:t>with </a:t>
            </a:r>
            <a:r>
              <a:rPr lang="en-US" sz="2000" dirty="0" smtClean="0"/>
              <a:t>a </a:t>
            </a:r>
            <a:r>
              <a:rPr lang="en-US" sz="2000" dirty="0"/>
              <a:t>history of </a:t>
            </a:r>
            <a:r>
              <a:rPr lang="en-US" sz="2000" u="sng" dirty="0" smtClean="0"/>
              <a:t>untreated/incomplete treatment for </a:t>
            </a:r>
            <a:r>
              <a:rPr lang="en-US" sz="2000" u="sng" dirty="0"/>
              <a:t>Latent TB </a:t>
            </a:r>
            <a:r>
              <a:rPr lang="en-US" sz="2000" u="sng" dirty="0" smtClean="0"/>
              <a:t>Infection</a:t>
            </a:r>
            <a:r>
              <a:rPr lang="en-US" sz="2000" dirty="0" smtClean="0"/>
              <a:t> must </a:t>
            </a:r>
            <a:r>
              <a:rPr lang="en-US" sz="2000" dirty="0"/>
              <a:t>present a statement from a </a:t>
            </a:r>
            <a:r>
              <a:rPr lang="en-US" sz="2000" dirty="0">
                <a:cs typeface="Calibri" panose="020F0502020204030204" pitchFamily="34" charset="0"/>
              </a:rPr>
              <a:t>Louisiana licensed physician indicating </a:t>
            </a:r>
            <a:r>
              <a:rPr lang="en-US" sz="2000" dirty="0" smtClean="0">
                <a:cs typeface="Calibri" panose="020F0502020204030204" pitchFamily="34" charset="0"/>
              </a:rPr>
              <a:t>that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e/se </a:t>
            </a:r>
            <a:r>
              <a:rPr lang="en-US" dirty="0"/>
              <a:t>is </a:t>
            </a:r>
            <a:r>
              <a:rPr lang="en-US" dirty="0" smtClean="0"/>
              <a:t>non-infectious, and further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complete an annual </a:t>
            </a:r>
            <a:r>
              <a:rPr lang="en-US" dirty="0"/>
              <a:t>symptom </a:t>
            </a:r>
            <a:r>
              <a:rPr lang="en-US" dirty="0" smtClean="0"/>
              <a:t>screen answering the following:</a:t>
            </a:r>
            <a:endParaRPr lang="en-US" dirty="0"/>
          </a:p>
          <a:p>
            <a:pPr marL="571500" lvl="1" indent="-342900">
              <a:buFont typeface="+mj-lt"/>
              <a:buAutoNum type="alphaLcParenR"/>
            </a:pPr>
            <a:r>
              <a:rPr lang="en-US" dirty="0"/>
              <a:t>Do you have a productive cough that has lasted at least 3 weeks? Y/N</a:t>
            </a:r>
          </a:p>
          <a:p>
            <a:pPr marL="571500" lvl="1" indent="-342900">
              <a:buFont typeface="+mj-lt"/>
              <a:buAutoNum type="alphaLcParenR"/>
            </a:pPr>
            <a:r>
              <a:rPr lang="en-US" dirty="0"/>
              <a:t>Are you coughing up blood (hemoptysis)? Y/N</a:t>
            </a:r>
          </a:p>
          <a:p>
            <a:pPr marL="571500" lvl="1" indent="-342900">
              <a:buFont typeface="+mj-lt"/>
              <a:buAutoNum type="alphaLcParenR"/>
            </a:pPr>
            <a:r>
              <a:rPr lang="en-US" dirty="0"/>
              <a:t>Have you had unexplained weight loss recently? Y/N</a:t>
            </a:r>
          </a:p>
          <a:p>
            <a:pPr marL="571500" lvl="1" indent="-342900">
              <a:buFont typeface="+mj-lt"/>
              <a:buAutoNum type="alphaLcParenR"/>
            </a:pPr>
            <a:r>
              <a:rPr lang="en-US" dirty="0"/>
              <a:t>Have you had fever, chills, or night sweats for 3 or more days? Y/N</a:t>
            </a:r>
          </a:p>
          <a:p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dirty="0" smtClean="0"/>
              <a:t>Any employee with a history of </a:t>
            </a:r>
            <a:r>
              <a:rPr lang="en-US" sz="1900" u="sng" dirty="0" smtClean="0"/>
              <a:t>untreated/incomplete treatment for Latent TB Infection</a:t>
            </a:r>
            <a:r>
              <a:rPr lang="en-US" sz="1900" dirty="0" smtClean="0"/>
              <a:t> giving </a:t>
            </a:r>
            <a:r>
              <a:rPr lang="en-US" sz="1900" dirty="0"/>
              <a:t>a positive response to any one of </a:t>
            </a:r>
            <a:r>
              <a:rPr lang="en-US" sz="1900" dirty="0" smtClean="0"/>
              <a:t>these questions shall </a:t>
            </a:r>
            <a:r>
              <a:rPr lang="en-US" sz="1900" dirty="0"/>
              <a:t>be referred to a physician for medical evaluation as soon as possible.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065" y="6279400"/>
            <a:ext cx="751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Louisiana Administrative Code (Title 51 - Sanitary Code, Part II, Chapter 5, §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503. A)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www.doa.la.gov/media/j3hnpfdy/51.pdf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6163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082" y="175674"/>
            <a:ext cx="10761739" cy="969819"/>
          </a:xfrm>
        </p:spPr>
        <p:txBody>
          <a:bodyPr>
            <a:normAutofit/>
          </a:bodyPr>
          <a:lstStyle/>
          <a:p>
            <a:r>
              <a:rPr lang="en-US" sz="2800" dirty="0"/>
              <a:t>Initial and Annual TB Screening Guidance for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u="sng" dirty="0" smtClean="0"/>
              <a:t>OPH </a:t>
            </a:r>
            <a:r>
              <a:rPr lang="en-US" sz="2800" u="sng" dirty="0"/>
              <a:t>Employees Working in </a:t>
            </a:r>
            <a:r>
              <a:rPr lang="en-US" sz="2800" u="sng" dirty="0" smtClean="0"/>
              <a:t>Non-PHU Settings </a:t>
            </a:r>
            <a:endParaRPr lang="en-US" sz="280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082" y="1426117"/>
            <a:ext cx="7665885" cy="50661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Other OPH personnel </a:t>
            </a:r>
            <a:r>
              <a:rPr lang="en-US" sz="2000" dirty="0" smtClean="0"/>
              <a:t>who are considered to be at high risk: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800" u="sng" dirty="0" smtClean="0"/>
              <a:t>work </a:t>
            </a:r>
            <a:r>
              <a:rPr lang="en-US" sz="1800" u="sng" dirty="0"/>
              <a:t>in environments considered high risk for exposure to infectious </a:t>
            </a:r>
            <a:r>
              <a:rPr lang="en-US" sz="1800" u="sng" dirty="0" smtClean="0"/>
              <a:t>TB</a:t>
            </a:r>
            <a:r>
              <a:rPr lang="en-US" sz="1800" dirty="0" smtClean="0"/>
              <a:t>, </a:t>
            </a:r>
            <a:r>
              <a:rPr lang="en-US" sz="1800" dirty="0"/>
              <a:t>e.g. </a:t>
            </a:r>
            <a:r>
              <a:rPr lang="en-US" sz="1800" dirty="0" smtClean="0"/>
              <a:t>frequent/prolonged </a:t>
            </a:r>
            <a:r>
              <a:rPr lang="en-US" sz="1800" dirty="0"/>
              <a:t>visits to a </a:t>
            </a:r>
            <a:r>
              <a:rPr lang="en-US" sz="1800" dirty="0" smtClean="0"/>
              <a:t>jail/prison</a:t>
            </a:r>
            <a:r>
              <a:rPr lang="en-US" sz="1800" dirty="0"/>
              <a:t>, or </a:t>
            </a:r>
            <a:endParaRPr lang="en-US" sz="1800" dirty="0" smtClean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have </a:t>
            </a:r>
            <a:r>
              <a:rPr lang="en-US" sz="1800" u="sng" dirty="0"/>
              <a:t>individual medical risk factors</a:t>
            </a:r>
            <a:r>
              <a:rPr lang="en-US" sz="18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These OPH personnel should </a:t>
            </a:r>
            <a:r>
              <a:rPr lang="en-US" sz="2000" dirty="0"/>
              <a:t>be: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tested for TB initially at the time of hire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800" dirty="0"/>
              <a:t>retested annually if their work environment continue to place them at an increased risk of TB exposure or TB </a:t>
            </a:r>
            <a:r>
              <a:rPr lang="en-US" sz="1800" dirty="0" smtClean="0"/>
              <a:t>infection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Annual testing of staff considered high risk is at the discretion of: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Individual’s </a:t>
            </a:r>
            <a:r>
              <a:rPr lang="en-US" sz="1800" dirty="0"/>
              <a:t>Regional Medical </a:t>
            </a:r>
            <a:r>
              <a:rPr lang="en-US" sz="1800" dirty="0" smtClean="0"/>
              <a:t>Director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Program Directors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Program </a:t>
            </a:r>
            <a:r>
              <a:rPr lang="en-US" sz="1800" dirty="0"/>
              <a:t>Medical Director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88645" y="1841522"/>
            <a:ext cx="3377878" cy="2937059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Program Administrators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Sanitarians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200" dirty="0"/>
              <a:t>Nurses or Physicians not involved in direct patient care 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281082" y="4778581"/>
            <a:ext cx="10968809" cy="1904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75000"/>
              <a:buFont typeface="Wingdings 3" charset="2"/>
              <a:buChar char="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114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100000"/>
              <a:buFont typeface="Wingdings 2" panose="05020102010507070707" pitchFamily="18" charset="2"/>
              <a:buChar char=""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400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70000"/>
              <a:buFont typeface="Wingdings" panose="05000000000000000000" pitchFamily="2" charset="2"/>
              <a:buChar char="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13716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90000"/>
              <a:buFont typeface="Wingdings 2" panose="05020102010507070707" pitchFamily="18" charset="2"/>
              <a:buChar char="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960120" indent="-109728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90000"/>
              <a:buFont typeface="Wingdings 3" panose="05040102010807070707" pitchFamily="18" charset="2"/>
              <a:buChar char="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3616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18" y="756458"/>
            <a:ext cx="5314020" cy="679530"/>
          </a:xfrm>
        </p:spPr>
        <p:txBody>
          <a:bodyPr>
            <a:noAutofit/>
          </a:bodyPr>
          <a:lstStyle/>
          <a:p>
            <a:r>
              <a:rPr lang="en-US" sz="3200" dirty="0" smtClean="0"/>
              <a:t>Annual Requirements:</a:t>
            </a:r>
            <a:endParaRPr lang="en-US" sz="320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07818" y="1884875"/>
            <a:ext cx="5510430" cy="187247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TB Education</a:t>
            </a:r>
            <a:r>
              <a:rPr lang="en-US" dirty="0"/>
              <a:t> </a:t>
            </a:r>
            <a:r>
              <a:rPr lang="en-US" dirty="0" smtClean="0"/>
              <a:t>and Educational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Symptom Screening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Testing, if indicated</a:t>
            </a:r>
          </a:p>
        </p:txBody>
      </p:sp>
    </p:spTree>
    <p:extLst>
      <p:ext uri="{BB962C8B-B14F-4D97-AF65-F5344CB8AC3E}">
        <p14:creationId xmlns:p14="http://schemas.microsoft.com/office/powerpoint/2010/main" val="2614952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244" y="116563"/>
            <a:ext cx="6351271" cy="59729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Annual TB Educational Material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750" y="867706"/>
            <a:ext cx="3882390" cy="377187"/>
          </a:xfrm>
        </p:spPr>
        <p:txBody>
          <a:bodyPr/>
          <a:lstStyle/>
          <a:p>
            <a:r>
              <a:rPr lang="en-US" sz="2000" dirty="0" smtClean="0"/>
              <a:t>HCP Individual TB Risk Assessment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0679" y="845572"/>
            <a:ext cx="4031672" cy="399321"/>
          </a:xfrm>
        </p:spPr>
        <p:txBody>
          <a:bodyPr/>
          <a:lstStyle/>
          <a:p>
            <a:r>
              <a:rPr lang="en-US" sz="2000" dirty="0" smtClean="0"/>
              <a:t>What HCP’s Need to Know About TB</a:t>
            </a:r>
            <a:endParaRPr lang="en-US" sz="2000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4701126"/>
              </p:ext>
            </p:extLst>
          </p:nvPr>
        </p:nvGraphicFramePr>
        <p:xfrm>
          <a:off x="274638" y="1408113"/>
          <a:ext cx="4000500" cy="530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Document" r:id="rId3" imgW="6887508" imgH="9125914" progId="Word.Document.12">
                  <p:link updateAutomatic="1"/>
                </p:oleObj>
              </mc:Choice>
              <mc:Fallback>
                <p:oleObj name="Document" r:id="rId3" imgW="6887508" imgH="9125914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638" y="1408113"/>
                        <a:ext cx="4000500" cy="530066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92373872"/>
              </p:ext>
            </p:extLst>
          </p:nvPr>
        </p:nvGraphicFramePr>
        <p:xfrm>
          <a:off x="4600575" y="1409700"/>
          <a:ext cx="4124325" cy="529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Document" r:id="rId5" imgW="7808512" imgH="10031812" progId="Word.Document.12">
                  <p:link updateAutomatic="1"/>
                </p:oleObj>
              </mc:Choice>
              <mc:Fallback>
                <p:oleObj name="Document" r:id="rId5" imgW="7808512" imgH="10031812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00575" y="1409700"/>
                        <a:ext cx="4124325" cy="5297488"/>
                      </a:xfrm>
                      <a:prstGeom prst="rect">
                        <a:avLst/>
                      </a:prstGeom>
                      <a:pattFill prst="pct5">
                        <a:fgClr>
                          <a:schemeClr val="bg1"/>
                        </a:fgClr>
                        <a:bgClr>
                          <a:schemeClr val="bg1"/>
                        </a:bgClr>
                      </a:patt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050337" y="1408113"/>
            <a:ext cx="2907546" cy="431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Signs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symptoms </a:t>
            </a: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Occupational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</a:t>
            </a: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Risks factors</a:t>
            </a: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concerns</a:t>
            </a: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completion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Risks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 with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untreated/incomplete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self-assessment</a:t>
            </a: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 Questionnaire</a:t>
            </a:r>
          </a:p>
        </p:txBody>
      </p:sp>
    </p:spTree>
    <p:extLst>
      <p:ext uri="{BB962C8B-B14F-4D97-AF65-F5344CB8AC3E}">
        <p14:creationId xmlns:p14="http://schemas.microsoft.com/office/powerpoint/2010/main" val="3547371988"/>
      </p:ext>
    </p:extLst>
  </p:cSld>
  <p:clrMapOvr>
    <a:masterClrMapping/>
  </p:clrMapOvr>
</p:sld>
</file>

<file path=ppt/theme/theme1.xml><?xml version="1.0" encoding="utf-8"?>
<a:theme xmlns:a="http://schemas.openxmlformats.org/drawingml/2006/main" name="1_Face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98AA"/>
      </a:accent1>
      <a:accent2>
        <a:srgbClr val="002147"/>
      </a:accent2>
      <a:accent3>
        <a:srgbClr val="00B1C4"/>
      </a:accent3>
      <a:accent4>
        <a:srgbClr val="8AD394"/>
      </a:accent4>
      <a:accent5>
        <a:srgbClr val="005ABC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H_PrsntnTmple_2015_TEMPLATE.pptx" id="{0ECDA061-C0F1-4A6D-AE54-FA17D641BC7A}" vid="{A4C16152-6DA5-4B7E-B0F0-CB4C5073B8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7703</TotalTime>
  <Words>1260</Words>
  <Application>Microsoft Office PowerPoint</Application>
  <PresentationFormat>Widescreen</PresentationFormat>
  <Paragraphs>116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Cambria</vt:lpstr>
      <vt:lpstr>Georgia</vt:lpstr>
      <vt:lpstr>Times New Roman</vt:lpstr>
      <vt:lpstr>Trebuchet MS</vt:lpstr>
      <vt:lpstr>Wingdings</vt:lpstr>
      <vt:lpstr>Wingdings 2</vt:lpstr>
      <vt:lpstr>Wingdings 3</vt:lpstr>
      <vt:lpstr>1_Facet</vt:lpstr>
      <vt:lpstr>file:///\\S-PMFS-OPH01.swe.la.gov\UserShares\adblanchard\Desktop\angie's%20desktop\EMPLOYEE%20HEALTH\HCP%20Individual%20TB%20Risk%20Assessment.docx</vt:lpstr>
      <vt:lpstr>file:///\\S-PMFS-OPH01.swe.la.gov\UserShares\adblanchard\Desktop\angie's%20desktop\EMPLOYEE%20HEALTH\Annual%20TB%20Education%20Material%20for%20LDH-OPH%20-%20Handout.docx</vt:lpstr>
      <vt:lpstr>LDH-OPH Employee Health Required Tuberculosis Screenings:  Initially upon hire and Annually</vt:lpstr>
      <vt:lpstr>Baseline TB Screening Upon Hire:  Assessment, Symptom Screening and Baseline Testing</vt:lpstr>
      <vt:lpstr>TB Screening Guidance for  OPH Parish Health Unit (PHU) Employees  Whose Duties Include Direct Patient Care</vt:lpstr>
      <vt:lpstr>TB Screening Guidance for  OPH Parish Health Unit (PHU) Employees  Whose Duties Include Direct Patient Care</vt:lpstr>
      <vt:lpstr>TB Screening Guidance for  OPH Parish Health Unit (PHU) Employees  Whose Duties Include Direct Patient Care</vt:lpstr>
      <vt:lpstr>TB Screening Guidance for  OPH Parish Health Unit (PHU) Employees  Whose Duties Include Direct Patient Care</vt:lpstr>
      <vt:lpstr>Initial and Annual TB Screening Guidance for  OPH Employees Working in Non-PHU Settings </vt:lpstr>
      <vt:lpstr>Annual Requirements:</vt:lpstr>
      <vt:lpstr>Annual TB Educational Material</vt:lpstr>
      <vt:lpstr>Questions and Answers about Tuberculosis, by CDC available in booklet form or Adobe format</vt:lpstr>
      <vt:lpstr>Annual TB Screening Guidance for OPH PHU Employees</vt:lpstr>
      <vt:lpstr>Annual TB Screening Guidance for  OPH Parish Health Unit (PHU) Employees  Whose Duties Include Direct Patient Care</vt:lpstr>
      <vt:lpstr>OPH Employee Health Screening</vt:lpstr>
      <vt:lpstr>OPH Employee Health TB Screening E.H.R. Encounter </vt:lpstr>
      <vt:lpstr>PowerPoint Presentation</vt:lpstr>
    </vt:vector>
  </TitlesOfParts>
  <Company>State of Louisiana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Blanchard</dc:creator>
  <cp:lastModifiedBy>Angela Blanchard</cp:lastModifiedBy>
  <cp:revision>60</cp:revision>
  <dcterms:created xsi:type="dcterms:W3CDTF">2022-04-20T15:44:35Z</dcterms:created>
  <dcterms:modified xsi:type="dcterms:W3CDTF">2022-06-28T20:27:17Z</dcterms:modified>
</cp:coreProperties>
</file>