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56" r:id="rId5"/>
    <p:sldId id="328" r:id="rId6"/>
    <p:sldId id="340" r:id="rId7"/>
    <p:sldId id="332" r:id="rId8"/>
    <p:sldId id="333" r:id="rId9"/>
    <p:sldId id="334" r:id="rId10"/>
    <p:sldId id="335" r:id="rId11"/>
    <p:sldId id="336" r:id="rId12"/>
    <p:sldId id="322" r:id="rId13"/>
    <p:sldId id="338" r:id="rId14"/>
    <p:sldId id="339" r:id="rId15"/>
    <p:sldId id="337" r:id="rId16"/>
    <p:sldId id="331" r:id="rId17"/>
    <p:sldId id="341" r:id="rId18"/>
    <p:sldId id="32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ran, Megan" initials="MM" lastIdx="1" clrIdx="0">
    <p:extLst>
      <p:ext uri="{19B8F6BF-5375-455C-9EA6-DF929625EA0E}">
        <p15:presenceInfo xmlns:p15="http://schemas.microsoft.com/office/powerpoint/2012/main" userId="S::Megan.Moran@flhealth.gov::c4d1045e-02ef-44bd-a271-e492941c850c" providerId="AD"/>
      </p:ext>
    </p:extLst>
  </p:cmAuthor>
  <p:cmAuthor id="2" name="Arnwine, Sherrie" initials="AS" lastIdx="1" clrIdx="1">
    <p:extLst>
      <p:ext uri="{19B8F6BF-5375-455C-9EA6-DF929625EA0E}">
        <p15:presenceInfo xmlns:p15="http://schemas.microsoft.com/office/powerpoint/2012/main" userId="S::Sherrie.Arnwine@flhealth.gov::3b1995af-dbd3-4cf9-a5ee-6df6571cc92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  <a:srgbClr val="57A5C0"/>
    <a:srgbClr val="F1882C"/>
    <a:srgbClr val="9AC9DA"/>
    <a:srgbClr val="00A0AF"/>
    <a:srgbClr val="7ED0E0"/>
    <a:srgbClr val="79C4D3"/>
    <a:srgbClr val="00929A"/>
    <a:srgbClr val="000000"/>
    <a:srgbClr val="2FAE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2899AD-E13A-45D0-B19A-5CA13288771C}" v="394" dt="2022-05-13T20:22:42.7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221" autoAdjust="0"/>
  </p:normalViewPr>
  <p:slideViewPr>
    <p:cSldViewPr snapToGrid="0">
      <p:cViewPr varScale="1">
        <p:scale>
          <a:sx n="82" d="100"/>
          <a:sy n="82" d="100"/>
        </p:scale>
        <p:origin x="108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Relationship Id="rId27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9A48C5F-9018-4EBA-9434-17B11001590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5FBE18-3088-4A0A-8078-B15A2AA5143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ADDE52-A9BA-4359-92B2-8C48EFB9415C}" type="datetimeFigureOut">
              <a:rPr lang="en-US" smtClean="0"/>
              <a:t>5/13/2022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D5235E-8CC2-4226-8870-6086047F7FD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28A3FD-780E-412E-9F0E-E386A5AE137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7B0AC2-BB32-4593-A0A9-A8F264FDB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9830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A9A3D2-7F22-4292-9AE7-336F25EC3305}" type="datetimeFigureOut">
              <a:rPr lang="en-US" smtClean="0"/>
              <a:t>5/13/2022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BBCFA2-F9C5-4945-B667-E0F529C08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2011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all.com/check-mark-png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-nc/3.0/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only FDA-cleared 6-lead personal EKG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BBCFA2-F9C5-4945-B667-E0F529C0827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800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hlinkClick r:id="rId3" tooltip="https://www.pngall.com/check-mark-png"/>
              </a:rPr>
              <a:t>This Photo</a:t>
            </a:r>
            <a:r>
              <a:rPr lang="en-US" sz="1200" dirty="0"/>
              <a:t> by Unknown Author is licensed under </a:t>
            </a:r>
            <a:r>
              <a:rPr lang="en-US" sz="1200" dirty="0">
                <a:hlinkClick r:id="rId4" tooltip="https://creativecommons.org/licenses/by-nc/3.0/"/>
              </a:rPr>
              <a:t>CC BY-NC</a:t>
            </a: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BBCFA2-F9C5-4945-B667-E0F529C0827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1477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7B1E85-34A4-4C5A-A082-8B699300D4F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0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7B1E85-34A4-4C5A-A082-8B699300D4F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0139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7B1E85-34A4-4C5A-A082-8B699300D4F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102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7B1E85-34A4-4C5A-A082-8B699300D4F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64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0F7E9-39A7-428A-B584-2BDAE65A9A4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3245" y="932761"/>
            <a:ext cx="7933245" cy="4010448"/>
          </a:xfrm>
        </p:spPr>
        <p:txBody>
          <a:bodyPr anchor="ctr"/>
          <a:lstStyle>
            <a:lvl1pPr algn="l">
              <a:lnSpc>
                <a:spcPct val="10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br>
              <a:rPr lang="en-US"/>
            </a:br>
            <a:endParaRPr lang="en-US"/>
          </a:p>
        </p:txBody>
      </p:sp>
      <p:sp>
        <p:nvSpPr>
          <p:cNvPr id="13" name="Rectangle: Single Corner Snipped 12">
            <a:extLst>
              <a:ext uri="{FF2B5EF4-FFF2-40B4-BE49-F238E27FC236}">
                <a16:creationId xmlns:a16="http://schemas.microsoft.com/office/drawing/2014/main" id="{9833AC66-9714-4BEF-84C1-FB63EE355307}"/>
              </a:ext>
            </a:extLst>
          </p:cNvPr>
          <p:cNvSpPr/>
          <p:nvPr userDrawn="1"/>
        </p:nvSpPr>
        <p:spPr>
          <a:xfrm>
            <a:off x="-799" y="5657850"/>
            <a:ext cx="9527184" cy="1200149"/>
          </a:xfrm>
          <a:custGeom>
            <a:avLst/>
            <a:gdLst>
              <a:gd name="connsiteX0" fmla="*/ 0 w 9518073"/>
              <a:gd name="connsiteY0" fmla="*/ 0 h 2359949"/>
              <a:gd name="connsiteX1" fmla="*/ 8338099 w 9518073"/>
              <a:gd name="connsiteY1" fmla="*/ 0 h 2359949"/>
              <a:gd name="connsiteX2" fmla="*/ 9518073 w 9518073"/>
              <a:gd name="connsiteY2" fmla="*/ 1179975 h 2359949"/>
              <a:gd name="connsiteX3" fmla="*/ 9518073 w 9518073"/>
              <a:gd name="connsiteY3" fmla="*/ 2359949 h 2359949"/>
              <a:gd name="connsiteX4" fmla="*/ 0 w 9518073"/>
              <a:gd name="connsiteY4" fmla="*/ 2359949 h 2359949"/>
              <a:gd name="connsiteX5" fmla="*/ 0 w 9518073"/>
              <a:gd name="connsiteY5" fmla="*/ 0 h 2359949"/>
              <a:gd name="connsiteX0" fmla="*/ 0 w 9526385"/>
              <a:gd name="connsiteY0" fmla="*/ 0 h 2359949"/>
              <a:gd name="connsiteX1" fmla="*/ 8338099 w 9526385"/>
              <a:gd name="connsiteY1" fmla="*/ 0 h 2359949"/>
              <a:gd name="connsiteX2" fmla="*/ 9518073 w 9526385"/>
              <a:gd name="connsiteY2" fmla="*/ 1179975 h 2359949"/>
              <a:gd name="connsiteX3" fmla="*/ 9526385 w 9526385"/>
              <a:gd name="connsiteY3" fmla="*/ 1212793 h 2359949"/>
              <a:gd name="connsiteX4" fmla="*/ 0 w 9526385"/>
              <a:gd name="connsiteY4" fmla="*/ 2359949 h 2359949"/>
              <a:gd name="connsiteX5" fmla="*/ 0 w 9526385"/>
              <a:gd name="connsiteY5" fmla="*/ 0 h 2359949"/>
              <a:gd name="connsiteX0" fmla="*/ 0 w 9526385"/>
              <a:gd name="connsiteY0" fmla="*/ 0 h 1212793"/>
              <a:gd name="connsiteX1" fmla="*/ 8338099 w 9526385"/>
              <a:gd name="connsiteY1" fmla="*/ 0 h 1212793"/>
              <a:gd name="connsiteX2" fmla="*/ 9518073 w 9526385"/>
              <a:gd name="connsiteY2" fmla="*/ 1179975 h 1212793"/>
              <a:gd name="connsiteX3" fmla="*/ 9526385 w 9526385"/>
              <a:gd name="connsiteY3" fmla="*/ 1212793 h 1212793"/>
              <a:gd name="connsiteX4" fmla="*/ 0 w 9526385"/>
              <a:gd name="connsiteY4" fmla="*/ 1212792 h 1212793"/>
              <a:gd name="connsiteX5" fmla="*/ 0 w 9526385"/>
              <a:gd name="connsiteY5" fmla="*/ 0 h 1212793"/>
              <a:gd name="connsiteX0" fmla="*/ 0 w 9526385"/>
              <a:gd name="connsiteY0" fmla="*/ 0 h 1212793"/>
              <a:gd name="connsiteX1" fmla="*/ 8338099 w 9526385"/>
              <a:gd name="connsiteY1" fmla="*/ 0 h 1212793"/>
              <a:gd name="connsiteX2" fmla="*/ 9518073 w 9526385"/>
              <a:gd name="connsiteY2" fmla="*/ 1179975 h 1212793"/>
              <a:gd name="connsiteX3" fmla="*/ 9526385 w 9526385"/>
              <a:gd name="connsiteY3" fmla="*/ 1212793 h 1212793"/>
              <a:gd name="connsiteX4" fmla="*/ 0 w 9526385"/>
              <a:gd name="connsiteY4" fmla="*/ 1204480 h 1212793"/>
              <a:gd name="connsiteX5" fmla="*/ 0 w 9526385"/>
              <a:gd name="connsiteY5" fmla="*/ 0 h 1212793"/>
              <a:gd name="connsiteX0" fmla="*/ 0 w 9526385"/>
              <a:gd name="connsiteY0" fmla="*/ 0 h 1212793"/>
              <a:gd name="connsiteX1" fmla="*/ 8338099 w 9526385"/>
              <a:gd name="connsiteY1" fmla="*/ 0 h 1212793"/>
              <a:gd name="connsiteX2" fmla="*/ 9518073 w 9526385"/>
              <a:gd name="connsiteY2" fmla="*/ 1179975 h 1212793"/>
              <a:gd name="connsiteX3" fmla="*/ 9526385 w 9526385"/>
              <a:gd name="connsiteY3" fmla="*/ 1212793 h 1212793"/>
              <a:gd name="connsiteX4" fmla="*/ 16625 w 9526385"/>
              <a:gd name="connsiteY4" fmla="*/ 1187854 h 1212793"/>
              <a:gd name="connsiteX5" fmla="*/ 0 w 9526385"/>
              <a:gd name="connsiteY5" fmla="*/ 0 h 1212793"/>
              <a:gd name="connsiteX0" fmla="*/ 0 w 9526385"/>
              <a:gd name="connsiteY0" fmla="*/ 0 h 1212793"/>
              <a:gd name="connsiteX1" fmla="*/ 8338099 w 9526385"/>
              <a:gd name="connsiteY1" fmla="*/ 0 h 1212793"/>
              <a:gd name="connsiteX2" fmla="*/ 9518073 w 9526385"/>
              <a:gd name="connsiteY2" fmla="*/ 1179975 h 1212793"/>
              <a:gd name="connsiteX3" fmla="*/ 9526385 w 9526385"/>
              <a:gd name="connsiteY3" fmla="*/ 1212793 h 1212793"/>
              <a:gd name="connsiteX4" fmla="*/ 0 w 9526385"/>
              <a:gd name="connsiteY4" fmla="*/ 1187854 h 1212793"/>
              <a:gd name="connsiteX5" fmla="*/ 0 w 9526385"/>
              <a:gd name="connsiteY5" fmla="*/ 0 h 1212793"/>
              <a:gd name="connsiteX0" fmla="*/ 8313 w 9534698"/>
              <a:gd name="connsiteY0" fmla="*/ 0 h 1212793"/>
              <a:gd name="connsiteX1" fmla="*/ 8346412 w 9534698"/>
              <a:gd name="connsiteY1" fmla="*/ 0 h 1212793"/>
              <a:gd name="connsiteX2" fmla="*/ 9526386 w 9534698"/>
              <a:gd name="connsiteY2" fmla="*/ 1179975 h 1212793"/>
              <a:gd name="connsiteX3" fmla="*/ 9534698 w 9534698"/>
              <a:gd name="connsiteY3" fmla="*/ 1212793 h 1212793"/>
              <a:gd name="connsiteX4" fmla="*/ 0 w 9534698"/>
              <a:gd name="connsiteY4" fmla="*/ 1196167 h 1212793"/>
              <a:gd name="connsiteX5" fmla="*/ 8313 w 9534698"/>
              <a:gd name="connsiteY5" fmla="*/ 0 h 1212793"/>
              <a:gd name="connsiteX0" fmla="*/ 0 w 9526385"/>
              <a:gd name="connsiteY0" fmla="*/ 0 h 1212793"/>
              <a:gd name="connsiteX1" fmla="*/ 8338099 w 9526385"/>
              <a:gd name="connsiteY1" fmla="*/ 0 h 1212793"/>
              <a:gd name="connsiteX2" fmla="*/ 9518073 w 9526385"/>
              <a:gd name="connsiteY2" fmla="*/ 1179975 h 1212793"/>
              <a:gd name="connsiteX3" fmla="*/ 9526385 w 9526385"/>
              <a:gd name="connsiteY3" fmla="*/ 1212793 h 1212793"/>
              <a:gd name="connsiteX4" fmla="*/ 8312 w 9526385"/>
              <a:gd name="connsiteY4" fmla="*/ 1204479 h 1212793"/>
              <a:gd name="connsiteX5" fmla="*/ 0 w 9526385"/>
              <a:gd name="connsiteY5" fmla="*/ 0 h 1212793"/>
              <a:gd name="connsiteX0" fmla="*/ 0 w 9526385"/>
              <a:gd name="connsiteY0" fmla="*/ 0 h 1212793"/>
              <a:gd name="connsiteX1" fmla="*/ 8338099 w 9526385"/>
              <a:gd name="connsiteY1" fmla="*/ 0 h 1212793"/>
              <a:gd name="connsiteX2" fmla="*/ 9518073 w 9526385"/>
              <a:gd name="connsiteY2" fmla="*/ 1179975 h 1212793"/>
              <a:gd name="connsiteX3" fmla="*/ 9526385 w 9526385"/>
              <a:gd name="connsiteY3" fmla="*/ 1212793 h 1212793"/>
              <a:gd name="connsiteX4" fmla="*/ 8312 w 9526385"/>
              <a:gd name="connsiteY4" fmla="*/ 1162916 h 1212793"/>
              <a:gd name="connsiteX5" fmla="*/ 0 w 9526385"/>
              <a:gd name="connsiteY5" fmla="*/ 0 h 1212793"/>
              <a:gd name="connsiteX0" fmla="*/ 0 w 9526385"/>
              <a:gd name="connsiteY0" fmla="*/ 0 h 1212793"/>
              <a:gd name="connsiteX1" fmla="*/ 8338099 w 9526385"/>
              <a:gd name="connsiteY1" fmla="*/ 0 h 1212793"/>
              <a:gd name="connsiteX2" fmla="*/ 9518073 w 9526385"/>
              <a:gd name="connsiteY2" fmla="*/ 1179975 h 1212793"/>
              <a:gd name="connsiteX3" fmla="*/ 9526385 w 9526385"/>
              <a:gd name="connsiteY3" fmla="*/ 1212793 h 1212793"/>
              <a:gd name="connsiteX4" fmla="*/ 16625 w 9526385"/>
              <a:gd name="connsiteY4" fmla="*/ 1196167 h 1212793"/>
              <a:gd name="connsiteX5" fmla="*/ 0 w 9526385"/>
              <a:gd name="connsiteY5" fmla="*/ 0 h 1212793"/>
              <a:gd name="connsiteX0" fmla="*/ 0 w 9526385"/>
              <a:gd name="connsiteY0" fmla="*/ 0 h 1212793"/>
              <a:gd name="connsiteX1" fmla="*/ 8338099 w 9526385"/>
              <a:gd name="connsiteY1" fmla="*/ 0 h 1212793"/>
              <a:gd name="connsiteX2" fmla="*/ 9518073 w 9526385"/>
              <a:gd name="connsiteY2" fmla="*/ 1179975 h 1212793"/>
              <a:gd name="connsiteX3" fmla="*/ 9526385 w 9526385"/>
              <a:gd name="connsiteY3" fmla="*/ 1212793 h 1212793"/>
              <a:gd name="connsiteX4" fmla="*/ 8312 w 9526385"/>
              <a:gd name="connsiteY4" fmla="*/ 1179541 h 1212793"/>
              <a:gd name="connsiteX5" fmla="*/ 0 w 9526385"/>
              <a:gd name="connsiteY5" fmla="*/ 0 h 1212793"/>
              <a:gd name="connsiteX0" fmla="*/ 0 w 9526385"/>
              <a:gd name="connsiteY0" fmla="*/ 0 h 1212793"/>
              <a:gd name="connsiteX1" fmla="*/ 8338099 w 9526385"/>
              <a:gd name="connsiteY1" fmla="*/ 0 h 1212793"/>
              <a:gd name="connsiteX2" fmla="*/ 9518073 w 9526385"/>
              <a:gd name="connsiteY2" fmla="*/ 1179975 h 1212793"/>
              <a:gd name="connsiteX3" fmla="*/ 9526385 w 9526385"/>
              <a:gd name="connsiteY3" fmla="*/ 1212793 h 1212793"/>
              <a:gd name="connsiteX4" fmla="*/ 16625 w 9526385"/>
              <a:gd name="connsiteY4" fmla="*/ 1204479 h 1212793"/>
              <a:gd name="connsiteX5" fmla="*/ 0 w 9526385"/>
              <a:gd name="connsiteY5" fmla="*/ 0 h 1212793"/>
              <a:gd name="connsiteX0" fmla="*/ 0 w 9526385"/>
              <a:gd name="connsiteY0" fmla="*/ 0 h 1212793"/>
              <a:gd name="connsiteX1" fmla="*/ 8338099 w 9526385"/>
              <a:gd name="connsiteY1" fmla="*/ 0 h 1212793"/>
              <a:gd name="connsiteX2" fmla="*/ 9518073 w 9526385"/>
              <a:gd name="connsiteY2" fmla="*/ 1179975 h 1212793"/>
              <a:gd name="connsiteX3" fmla="*/ 9526385 w 9526385"/>
              <a:gd name="connsiteY3" fmla="*/ 1212793 h 1212793"/>
              <a:gd name="connsiteX4" fmla="*/ 16625 w 9526385"/>
              <a:gd name="connsiteY4" fmla="*/ 1196166 h 1212793"/>
              <a:gd name="connsiteX5" fmla="*/ 0 w 9526385"/>
              <a:gd name="connsiteY5" fmla="*/ 0 h 1212793"/>
              <a:gd name="connsiteX0" fmla="*/ 0 w 9526385"/>
              <a:gd name="connsiteY0" fmla="*/ 0 h 1212793"/>
              <a:gd name="connsiteX1" fmla="*/ 8338099 w 9526385"/>
              <a:gd name="connsiteY1" fmla="*/ 0 h 1212793"/>
              <a:gd name="connsiteX2" fmla="*/ 9518073 w 9526385"/>
              <a:gd name="connsiteY2" fmla="*/ 1179975 h 1212793"/>
              <a:gd name="connsiteX3" fmla="*/ 9526385 w 9526385"/>
              <a:gd name="connsiteY3" fmla="*/ 1212793 h 1212793"/>
              <a:gd name="connsiteX4" fmla="*/ 8312 w 9526385"/>
              <a:gd name="connsiteY4" fmla="*/ 1196166 h 1212793"/>
              <a:gd name="connsiteX5" fmla="*/ 0 w 9526385"/>
              <a:gd name="connsiteY5" fmla="*/ 0 h 1212793"/>
              <a:gd name="connsiteX0" fmla="*/ 799 w 9527184"/>
              <a:gd name="connsiteY0" fmla="*/ 0 h 1212793"/>
              <a:gd name="connsiteX1" fmla="*/ 8338898 w 9527184"/>
              <a:gd name="connsiteY1" fmla="*/ 0 h 1212793"/>
              <a:gd name="connsiteX2" fmla="*/ 9518872 w 9527184"/>
              <a:gd name="connsiteY2" fmla="*/ 1179975 h 1212793"/>
              <a:gd name="connsiteX3" fmla="*/ 9527184 w 9527184"/>
              <a:gd name="connsiteY3" fmla="*/ 1212793 h 1212793"/>
              <a:gd name="connsiteX4" fmla="*/ 799 w 9527184"/>
              <a:gd name="connsiteY4" fmla="*/ 1196166 h 1212793"/>
              <a:gd name="connsiteX5" fmla="*/ 799 w 9527184"/>
              <a:gd name="connsiteY5" fmla="*/ 0 h 1212793"/>
              <a:gd name="connsiteX0" fmla="*/ 0 w 9526385"/>
              <a:gd name="connsiteY0" fmla="*/ 0 h 1212967"/>
              <a:gd name="connsiteX1" fmla="*/ 8338099 w 9526385"/>
              <a:gd name="connsiteY1" fmla="*/ 0 h 1212967"/>
              <a:gd name="connsiteX2" fmla="*/ 9518073 w 9526385"/>
              <a:gd name="connsiteY2" fmla="*/ 1179975 h 1212967"/>
              <a:gd name="connsiteX3" fmla="*/ 9526385 w 9526385"/>
              <a:gd name="connsiteY3" fmla="*/ 1212793 h 1212967"/>
              <a:gd name="connsiteX4" fmla="*/ 8313 w 9526385"/>
              <a:gd name="connsiteY4" fmla="*/ 1212967 h 1212967"/>
              <a:gd name="connsiteX5" fmla="*/ 0 w 9526385"/>
              <a:gd name="connsiteY5" fmla="*/ 0 h 1212967"/>
              <a:gd name="connsiteX0" fmla="*/ 799 w 9527184"/>
              <a:gd name="connsiteY0" fmla="*/ 0 h 1212967"/>
              <a:gd name="connsiteX1" fmla="*/ 8338898 w 9527184"/>
              <a:gd name="connsiteY1" fmla="*/ 0 h 1212967"/>
              <a:gd name="connsiteX2" fmla="*/ 9518872 w 9527184"/>
              <a:gd name="connsiteY2" fmla="*/ 1179975 h 1212967"/>
              <a:gd name="connsiteX3" fmla="*/ 9527184 w 9527184"/>
              <a:gd name="connsiteY3" fmla="*/ 1212793 h 1212967"/>
              <a:gd name="connsiteX4" fmla="*/ 800 w 9527184"/>
              <a:gd name="connsiteY4" fmla="*/ 1212967 h 1212967"/>
              <a:gd name="connsiteX5" fmla="*/ 799 w 9527184"/>
              <a:gd name="connsiteY5" fmla="*/ 0 h 1212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27184" h="1212967">
                <a:moveTo>
                  <a:pt x="799" y="0"/>
                </a:moveTo>
                <a:lnTo>
                  <a:pt x="8338898" y="0"/>
                </a:lnTo>
                <a:lnTo>
                  <a:pt x="9518872" y="1179975"/>
                </a:lnTo>
                <a:lnTo>
                  <a:pt x="9527184" y="1212793"/>
                </a:lnTo>
                <a:lnTo>
                  <a:pt x="800" y="1212967"/>
                </a:lnTo>
                <a:cubicBezTo>
                  <a:pt x="-1971" y="811474"/>
                  <a:pt x="3570" y="401493"/>
                  <a:pt x="799" y="0"/>
                </a:cubicBezTo>
                <a:close/>
              </a:path>
            </a:pathLst>
          </a:custGeom>
          <a:solidFill>
            <a:srgbClr val="7ED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Single Corner Snipped 13">
            <a:extLst>
              <a:ext uri="{FF2B5EF4-FFF2-40B4-BE49-F238E27FC236}">
                <a16:creationId xmlns:a16="http://schemas.microsoft.com/office/drawing/2014/main" id="{80A3CB45-EBD8-49D4-A0B8-16AC6188E2BC}"/>
              </a:ext>
            </a:extLst>
          </p:cNvPr>
          <p:cNvSpPr/>
          <p:nvPr userDrawn="1"/>
        </p:nvSpPr>
        <p:spPr>
          <a:xfrm rot="10800000">
            <a:off x="8559735" y="4332878"/>
            <a:ext cx="3632265" cy="2525121"/>
          </a:xfrm>
          <a:prstGeom prst="snip1Rect">
            <a:avLst>
              <a:gd name="adj" fmla="val 50000"/>
            </a:avLst>
          </a:prstGeom>
          <a:solidFill>
            <a:srgbClr val="F188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4DCEDCD-87D6-46FC-8CB7-0A0C12C894AA}"/>
              </a:ext>
            </a:extLst>
          </p:cNvPr>
          <p:cNvSpPr/>
          <p:nvPr userDrawn="1"/>
        </p:nvSpPr>
        <p:spPr>
          <a:xfrm>
            <a:off x="8559734" y="4332878"/>
            <a:ext cx="3632265" cy="13108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EEE39B-F6B5-496B-A07E-B583E6C6CC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3245" y="5657851"/>
            <a:ext cx="8775340" cy="1176088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4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2388056-E846-440E-B505-28BE18BA2F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087" y="1073533"/>
            <a:ext cx="3279764" cy="372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418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10A3D-6FB0-4D72-BEFA-89F0B93B8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8733EF-51F7-44D0-8A7A-437908C6C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D7077-193B-400D-90A8-0074511B1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65F32-0CF5-458C-B3F5-6447BA997FB9}" type="datetimeFigureOut">
              <a:rPr lang="en-US" smtClean="0"/>
              <a:t>5/13/2022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679AC6-938D-4E10-B121-FD89651DA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4AC41C-4789-489C-AEB9-58C9EA6EB079}"/>
              </a:ext>
            </a:extLst>
          </p:cNvPr>
          <p:cNvSpPr/>
          <p:nvPr userDrawn="1"/>
        </p:nvSpPr>
        <p:spPr>
          <a:xfrm rot="2411433">
            <a:off x="217703" y="5977831"/>
            <a:ext cx="443641" cy="423473"/>
          </a:xfrm>
          <a:prstGeom prst="rect">
            <a:avLst/>
          </a:prstGeom>
          <a:solidFill>
            <a:srgbClr val="2FAEB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DE72B5D0-76DA-42B2-A1B7-63272481E971}"/>
              </a:ext>
            </a:extLst>
          </p:cNvPr>
          <p:cNvSpPr/>
          <p:nvPr userDrawn="1"/>
        </p:nvSpPr>
        <p:spPr>
          <a:xfrm rot="5400000">
            <a:off x="-555285" y="5312696"/>
            <a:ext cx="1967579" cy="847257"/>
          </a:xfrm>
          <a:prstGeom prst="triangle">
            <a:avLst/>
          </a:prstGeom>
          <a:solidFill>
            <a:srgbClr val="2FAEB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F37AAF7D-76E9-4228-B9AE-8A8110905A5D}"/>
              </a:ext>
            </a:extLst>
          </p:cNvPr>
          <p:cNvSpPr/>
          <p:nvPr userDrawn="1"/>
        </p:nvSpPr>
        <p:spPr>
          <a:xfrm rot="16200000">
            <a:off x="10784582" y="1682524"/>
            <a:ext cx="1967579" cy="847257"/>
          </a:xfrm>
          <a:prstGeom prst="triangle">
            <a:avLst/>
          </a:prstGeom>
          <a:solidFill>
            <a:srgbClr val="F78F1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01119E-85E9-4D48-A95A-F412A9FB07D3}"/>
              </a:ext>
            </a:extLst>
          </p:cNvPr>
          <p:cNvSpPr/>
          <p:nvPr userDrawn="1"/>
        </p:nvSpPr>
        <p:spPr>
          <a:xfrm rot="3003107">
            <a:off x="11532037" y="2351263"/>
            <a:ext cx="443641" cy="423473"/>
          </a:xfrm>
          <a:prstGeom prst="rect">
            <a:avLst/>
          </a:prstGeom>
          <a:solidFill>
            <a:srgbClr val="F78F1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8" descr="Icon&#10;&#10;Description automatically generated">
            <a:extLst>
              <a:ext uri="{FF2B5EF4-FFF2-40B4-BE49-F238E27FC236}">
                <a16:creationId xmlns:a16="http://schemas.microsoft.com/office/drawing/2014/main" id="{9693C829-7637-4674-9B0D-9252A623AE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8" r="-3" b="-3"/>
          <a:stretch/>
        </p:blipFill>
        <p:spPr>
          <a:xfrm>
            <a:off x="11153506" y="5824030"/>
            <a:ext cx="825634" cy="896084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1FC334C-5C75-418E-B097-C4BBD8678389}"/>
              </a:ext>
            </a:extLst>
          </p:cNvPr>
          <p:cNvSpPr txBox="1">
            <a:spLocks/>
          </p:cNvSpPr>
          <p:nvPr userDrawn="1"/>
        </p:nvSpPr>
        <p:spPr>
          <a:xfrm>
            <a:off x="251067" y="6059601"/>
            <a:ext cx="3810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4F2683-6506-49F1-B25D-68D6606311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35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2B4468-AE43-4270-9A3A-9E84A1300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365079-D181-43E4-9A58-E4FE731D27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D4B9F8-1445-4076-8FFC-598791456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65F32-0CF5-458C-B3F5-6447BA997FB9}" type="datetimeFigureOut">
              <a:rPr lang="en-US" smtClean="0"/>
              <a:t>5/13/2022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31F41C-F731-4656-BB62-3E0CFE4FB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CD171D-B242-42D8-A31A-A3E7E9D0AE9E}"/>
              </a:ext>
            </a:extLst>
          </p:cNvPr>
          <p:cNvSpPr/>
          <p:nvPr userDrawn="1"/>
        </p:nvSpPr>
        <p:spPr>
          <a:xfrm rot="2411433">
            <a:off x="217703" y="5977831"/>
            <a:ext cx="443641" cy="423473"/>
          </a:xfrm>
          <a:prstGeom prst="rect">
            <a:avLst/>
          </a:prstGeom>
          <a:solidFill>
            <a:srgbClr val="2FAEB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2C425558-04AB-4D2B-8C8C-0185CC83A86B}"/>
              </a:ext>
            </a:extLst>
          </p:cNvPr>
          <p:cNvSpPr/>
          <p:nvPr userDrawn="1"/>
        </p:nvSpPr>
        <p:spPr>
          <a:xfrm rot="5400000">
            <a:off x="-555285" y="5312696"/>
            <a:ext cx="1967579" cy="847257"/>
          </a:xfrm>
          <a:prstGeom prst="triangle">
            <a:avLst/>
          </a:prstGeom>
          <a:solidFill>
            <a:srgbClr val="2FAEB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3B1F3309-B3AF-416A-B8DC-4B6EBA6888DF}"/>
              </a:ext>
            </a:extLst>
          </p:cNvPr>
          <p:cNvSpPr/>
          <p:nvPr userDrawn="1"/>
        </p:nvSpPr>
        <p:spPr>
          <a:xfrm rot="16200000">
            <a:off x="10784582" y="1682524"/>
            <a:ext cx="1967579" cy="847257"/>
          </a:xfrm>
          <a:prstGeom prst="triangle">
            <a:avLst/>
          </a:prstGeom>
          <a:solidFill>
            <a:srgbClr val="F78F1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CC0FC8-53B7-4B11-9032-B80544477623}"/>
              </a:ext>
            </a:extLst>
          </p:cNvPr>
          <p:cNvSpPr/>
          <p:nvPr userDrawn="1"/>
        </p:nvSpPr>
        <p:spPr>
          <a:xfrm rot="3003107">
            <a:off x="11532037" y="2351263"/>
            <a:ext cx="443641" cy="423473"/>
          </a:xfrm>
          <a:prstGeom prst="rect">
            <a:avLst/>
          </a:prstGeom>
          <a:solidFill>
            <a:srgbClr val="F78F1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8" descr="Icon&#10;&#10;Description automatically generated">
            <a:extLst>
              <a:ext uri="{FF2B5EF4-FFF2-40B4-BE49-F238E27FC236}">
                <a16:creationId xmlns:a16="http://schemas.microsoft.com/office/drawing/2014/main" id="{7CA46789-FF3A-4C83-85B1-340DB44B14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8" r="-3" b="-3"/>
          <a:stretch/>
        </p:blipFill>
        <p:spPr>
          <a:xfrm>
            <a:off x="11153506" y="5824030"/>
            <a:ext cx="825634" cy="896084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E0EBCA9-6437-466B-8559-324EB8F0AD1B}"/>
              </a:ext>
            </a:extLst>
          </p:cNvPr>
          <p:cNvSpPr txBox="1">
            <a:spLocks/>
          </p:cNvSpPr>
          <p:nvPr userDrawn="1"/>
        </p:nvSpPr>
        <p:spPr>
          <a:xfrm>
            <a:off x="250314" y="6059601"/>
            <a:ext cx="3810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4F2683-6506-49F1-B25D-68D6606311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315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389EF-67D7-4683-8CDE-EDB6108EA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29D78E-D2C9-4C78-9FC3-240EA4DEEF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1DDBE3-B72A-4F29-B65F-B9C5E524F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65F32-0CF5-458C-B3F5-6447BA997FB9}" type="datetimeFigureOut">
              <a:rPr lang="en-US" smtClean="0"/>
              <a:t>5/13/2022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CE2748-03B4-4BCA-A2D0-B8907E229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FBDDC4-1B50-48BE-A2E6-859EA67076FD}"/>
              </a:ext>
            </a:extLst>
          </p:cNvPr>
          <p:cNvSpPr/>
          <p:nvPr userDrawn="1"/>
        </p:nvSpPr>
        <p:spPr>
          <a:xfrm rot="2411433">
            <a:off x="217703" y="5977831"/>
            <a:ext cx="443641" cy="423473"/>
          </a:xfrm>
          <a:prstGeom prst="rect">
            <a:avLst/>
          </a:prstGeom>
          <a:solidFill>
            <a:srgbClr val="2FAEB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B337DA82-4499-40ED-B32B-01FE4D601535}"/>
              </a:ext>
            </a:extLst>
          </p:cNvPr>
          <p:cNvSpPr/>
          <p:nvPr userDrawn="1"/>
        </p:nvSpPr>
        <p:spPr>
          <a:xfrm rot="5400000">
            <a:off x="-555285" y="5312696"/>
            <a:ext cx="1967579" cy="847257"/>
          </a:xfrm>
          <a:prstGeom prst="triangle">
            <a:avLst/>
          </a:prstGeom>
          <a:solidFill>
            <a:srgbClr val="2FAEB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C98A01AD-2F93-4E0A-9028-46631D0FCD35}"/>
              </a:ext>
            </a:extLst>
          </p:cNvPr>
          <p:cNvSpPr/>
          <p:nvPr userDrawn="1"/>
        </p:nvSpPr>
        <p:spPr>
          <a:xfrm rot="16200000">
            <a:off x="10784582" y="1682524"/>
            <a:ext cx="1967579" cy="847257"/>
          </a:xfrm>
          <a:prstGeom prst="triangle">
            <a:avLst/>
          </a:prstGeom>
          <a:solidFill>
            <a:srgbClr val="F78F1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AB4B1D7-87B2-4178-9A61-879B9E976FC8}"/>
              </a:ext>
            </a:extLst>
          </p:cNvPr>
          <p:cNvSpPr/>
          <p:nvPr userDrawn="1"/>
        </p:nvSpPr>
        <p:spPr>
          <a:xfrm rot="3003107">
            <a:off x="11532037" y="2351263"/>
            <a:ext cx="443641" cy="423473"/>
          </a:xfrm>
          <a:prstGeom prst="rect">
            <a:avLst/>
          </a:prstGeom>
          <a:solidFill>
            <a:srgbClr val="F78F1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Content Placeholder 8" descr="Icon&#10;&#10;Description automatically generated">
            <a:extLst>
              <a:ext uri="{FF2B5EF4-FFF2-40B4-BE49-F238E27FC236}">
                <a16:creationId xmlns:a16="http://schemas.microsoft.com/office/drawing/2014/main" id="{C946FCC1-86C2-455A-9876-F06199C562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8" r="-3" b="-3"/>
          <a:stretch/>
        </p:blipFill>
        <p:spPr>
          <a:xfrm>
            <a:off x="11153506" y="5824030"/>
            <a:ext cx="825634" cy="896084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185C94DA-BD32-451F-B519-CE7C9D926327}"/>
              </a:ext>
            </a:extLst>
          </p:cNvPr>
          <p:cNvSpPr txBox="1">
            <a:spLocks/>
          </p:cNvSpPr>
          <p:nvPr userDrawn="1"/>
        </p:nvSpPr>
        <p:spPr>
          <a:xfrm>
            <a:off x="238004" y="6007004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4F2683-6506-49F1-B25D-68D6606311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970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A987C-B622-4B02-9C8E-9DBC48ECA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BF66E2-2D2E-4D1E-A5E0-B861AF6F49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D9D372-F2CF-480F-B3A0-B7653AAB3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65F32-0CF5-458C-B3F5-6447BA997FB9}" type="datetimeFigureOut">
              <a:rPr lang="en-US" smtClean="0"/>
              <a:t>5/13/2022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833A8E-3221-476B-9C8D-9F202897D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990E1E-8B49-4CBE-9482-DE39EE751391}"/>
              </a:ext>
            </a:extLst>
          </p:cNvPr>
          <p:cNvSpPr/>
          <p:nvPr userDrawn="1"/>
        </p:nvSpPr>
        <p:spPr>
          <a:xfrm rot="2411433">
            <a:off x="217703" y="5977831"/>
            <a:ext cx="443641" cy="423473"/>
          </a:xfrm>
          <a:prstGeom prst="rect">
            <a:avLst/>
          </a:prstGeom>
          <a:solidFill>
            <a:srgbClr val="2FAEB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12CE633A-0E1A-4526-AFED-1A9BADD1932C}"/>
              </a:ext>
            </a:extLst>
          </p:cNvPr>
          <p:cNvSpPr/>
          <p:nvPr userDrawn="1"/>
        </p:nvSpPr>
        <p:spPr>
          <a:xfrm rot="5400000">
            <a:off x="-555285" y="5312696"/>
            <a:ext cx="1967579" cy="847257"/>
          </a:xfrm>
          <a:prstGeom prst="triangle">
            <a:avLst/>
          </a:prstGeom>
          <a:solidFill>
            <a:srgbClr val="2FAEB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8E32DF36-8C9A-492B-9FA3-F53A57364F7F}"/>
              </a:ext>
            </a:extLst>
          </p:cNvPr>
          <p:cNvSpPr/>
          <p:nvPr userDrawn="1"/>
        </p:nvSpPr>
        <p:spPr>
          <a:xfrm rot="16200000">
            <a:off x="10784582" y="1682524"/>
            <a:ext cx="1967579" cy="847257"/>
          </a:xfrm>
          <a:prstGeom prst="triangle">
            <a:avLst/>
          </a:prstGeom>
          <a:solidFill>
            <a:srgbClr val="F78F1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3ADD12-1530-486E-91DE-97394861AD85}"/>
              </a:ext>
            </a:extLst>
          </p:cNvPr>
          <p:cNvSpPr/>
          <p:nvPr userDrawn="1"/>
        </p:nvSpPr>
        <p:spPr>
          <a:xfrm rot="3003107">
            <a:off x="11532037" y="2351263"/>
            <a:ext cx="443641" cy="423473"/>
          </a:xfrm>
          <a:prstGeom prst="rect">
            <a:avLst/>
          </a:prstGeom>
          <a:solidFill>
            <a:srgbClr val="F78F1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8" descr="Icon&#10;&#10;Description automatically generated">
            <a:extLst>
              <a:ext uri="{FF2B5EF4-FFF2-40B4-BE49-F238E27FC236}">
                <a16:creationId xmlns:a16="http://schemas.microsoft.com/office/drawing/2014/main" id="{ABDF2828-EDE9-46C9-8256-DD5D3F8979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8" r="-3" b="-3"/>
          <a:stretch/>
        </p:blipFill>
        <p:spPr>
          <a:xfrm>
            <a:off x="11153506" y="5824030"/>
            <a:ext cx="825634" cy="896084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DD71636-67DF-4C6F-A40C-D613776C7F25}"/>
              </a:ext>
            </a:extLst>
          </p:cNvPr>
          <p:cNvSpPr txBox="1">
            <a:spLocks/>
          </p:cNvSpPr>
          <p:nvPr userDrawn="1"/>
        </p:nvSpPr>
        <p:spPr>
          <a:xfrm>
            <a:off x="251067" y="6059256"/>
            <a:ext cx="3810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4F2683-6506-49F1-B25D-68D66063115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5102786-4DBB-4701-841B-0B89BB1FA4FA}"/>
              </a:ext>
            </a:extLst>
          </p:cNvPr>
          <p:cNvCxnSpPr>
            <a:cxnSpLocks/>
          </p:cNvCxnSpPr>
          <p:nvPr userDrawn="1"/>
        </p:nvCxnSpPr>
        <p:spPr>
          <a:xfrm>
            <a:off x="1468582" y="4562475"/>
            <a:ext cx="9324109" cy="26988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7628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553CE-024E-4885-8F10-CBE9949DD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B72EB-30E7-4C4D-97C2-47C92CA2E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2CF256-A9D3-4F0F-83D0-2439858C09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93F225-4093-42DD-9946-9E96786E8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65F32-0CF5-458C-B3F5-6447BA997FB9}" type="datetimeFigureOut">
              <a:rPr lang="en-US" smtClean="0"/>
              <a:t>5/13/2022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FFE710-D73E-43A6-8459-7071919B0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4CDB44-F820-4221-A744-81A519B68BCC}"/>
              </a:ext>
            </a:extLst>
          </p:cNvPr>
          <p:cNvSpPr/>
          <p:nvPr userDrawn="1"/>
        </p:nvSpPr>
        <p:spPr>
          <a:xfrm rot="2411433">
            <a:off x="217703" y="5977831"/>
            <a:ext cx="443641" cy="423473"/>
          </a:xfrm>
          <a:prstGeom prst="rect">
            <a:avLst/>
          </a:prstGeom>
          <a:solidFill>
            <a:srgbClr val="2FAEB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C1F3D3F1-7862-464C-8842-A936B8E29998}"/>
              </a:ext>
            </a:extLst>
          </p:cNvPr>
          <p:cNvSpPr/>
          <p:nvPr userDrawn="1"/>
        </p:nvSpPr>
        <p:spPr>
          <a:xfrm rot="5400000">
            <a:off x="-555285" y="5312696"/>
            <a:ext cx="1967579" cy="847257"/>
          </a:xfrm>
          <a:prstGeom prst="triangle">
            <a:avLst/>
          </a:prstGeom>
          <a:solidFill>
            <a:srgbClr val="2FAEB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A5A843B5-CABF-4663-BC79-1E954E3AF35F}"/>
              </a:ext>
            </a:extLst>
          </p:cNvPr>
          <p:cNvSpPr/>
          <p:nvPr userDrawn="1"/>
        </p:nvSpPr>
        <p:spPr>
          <a:xfrm rot="16200000">
            <a:off x="10784582" y="1682524"/>
            <a:ext cx="1967579" cy="847257"/>
          </a:xfrm>
          <a:prstGeom prst="triangle">
            <a:avLst/>
          </a:prstGeom>
          <a:solidFill>
            <a:srgbClr val="F78F1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ACF8BFE-7C5F-40CE-A8E8-7F2C94BA76FE}"/>
              </a:ext>
            </a:extLst>
          </p:cNvPr>
          <p:cNvSpPr/>
          <p:nvPr userDrawn="1"/>
        </p:nvSpPr>
        <p:spPr>
          <a:xfrm rot="3003107">
            <a:off x="11532037" y="2351263"/>
            <a:ext cx="443641" cy="423473"/>
          </a:xfrm>
          <a:prstGeom prst="rect">
            <a:avLst/>
          </a:prstGeom>
          <a:solidFill>
            <a:srgbClr val="F78F1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Content Placeholder 8" descr="Icon&#10;&#10;Description automatically generated">
            <a:extLst>
              <a:ext uri="{FF2B5EF4-FFF2-40B4-BE49-F238E27FC236}">
                <a16:creationId xmlns:a16="http://schemas.microsoft.com/office/drawing/2014/main" id="{8E2EAB7F-0D9B-4D04-B152-F129175C33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8" r="-3" b="-3"/>
          <a:stretch/>
        </p:blipFill>
        <p:spPr>
          <a:xfrm>
            <a:off x="11153506" y="5824030"/>
            <a:ext cx="825634" cy="896084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C4CE015-6ACB-4CDE-8657-AD5473D38E10}"/>
              </a:ext>
            </a:extLst>
          </p:cNvPr>
          <p:cNvSpPr txBox="1">
            <a:spLocks/>
          </p:cNvSpPr>
          <p:nvPr userDrawn="1"/>
        </p:nvSpPr>
        <p:spPr>
          <a:xfrm>
            <a:off x="237251" y="6007004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4F2683-6506-49F1-B25D-68D6606311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759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B193F-8013-4475-8126-1E2112066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7855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4E9389-8BC2-4EC9-9C89-2E9174F3F3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22395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22BAED-B217-49CB-AFC6-EC2429E807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121108"/>
            <a:ext cx="5157787" cy="4068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D63EDA-898C-4311-B3C5-3D894618D5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2395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FDEEF3-082E-4B56-B194-81332F7911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21108"/>
            <a:ext cx="5183188" cy="4068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EC7D45-7E1F-4BF2-B918-7E44DE2B8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65F32-0CF5-458C-B3F5-6447BA997FB9}" type="datetimeFigureOut">
              <a:rPr lang="en-US" smtClean="0"/>
              <a:t>5/13/2022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E620C2-FAC0-4519-82A7-F3CE8C41B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BEBAB6-0B9B-4BE6-BA27-140948D96469}"/>
              </a:ext>
            </a:extLst>
          </p:cNvPr>
          <p:cNvSpPr/>
          <p:nvPr userDrawn="1"/>
        </p:nvSpPr>
        <p:spPr>
          <a:xfrm rot="2411433">
            <a:off x="217703" y="5977831"/>
            <a:ext cx="443641" cy="423473"/>
          </a:xfrm>
          <a:prstGeom prst="rect">
            <a:avLst/>
          </a:prstGeom>
          <a:solidFill>
            <a:srgbClr val="2FAEB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75E8FB91-D12C-41B2-9010-7F13F883BAA7}"/>
              </a:ext>
            </a:extLst>
          </p:cNvPr>
          <p:cNvSpPr/>
          <p:nvPr userDrawn="1"/>
        </p:nvSpPr>
        <p:spPr>
          <a:xfrm rot="5400000">
            <a:off x="-555285" y="5312696"/>
            <a:ext cx="1967579" cy="847257"/>
          </a:xfrm>
          <a:prstGeom prst="triangle">
            <a:avLst/>
          </a:prstGeom>
          <a:solidFill>
            <a:srgbClr val="2FAEB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3E1760D5-ED59-41F8-95B5-90780F100470}"/>
              </a:ext>
            </a:extLst>
          </p:cNvPr>
          <p:cNvSpPr/>
          <p:nvPr userDrawn="1"/>
        </p:nvSpPr>
        <p:spPr>
          <a:xfrm rot="16200000">
            <a:off x="10784582" y="1682524"/>
            <a:ext cx="1967579" cy="847257"/>
          </a:xfrm>
          <a:prstGeom prst="triangle">
            <a:avLst/>
          </a:prstGeom>
          <a:solidFill>
            <a:srgbClr val="F78F1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9E871D-2965-4963-90F9-92E9C130BFB9}"/>
              </a:ext>
            </a:extLst>
          </p:cNvPr>
          <p:cNvSpPr/>
          <p:nvPr userDrawn="1"/>
        </p:nvSpPr>
        <p:spPr>
          <a:xfrm rot="3003107">
            <a:off x="11532037" y="2351263"/>
            <a:ext cx="443641" cy="423473"/>
          </a:xfrm>
          <a:prstGeom prst="rect">
            <a:avLst/>
          </a:prstGeom>
          <a:solidFill>
            <a:srgbClr val="F78F1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Content Placeholder 8" descr="Icon&#10;&#10;Description automatically generated">
            <a:extLst>
              <a:ext uri="{FF2B5EF4-FFF2-40B4-BE49-F238E27FC236}">
                <a16:creationId xmlns:a16="http://schemas.microsoft.com/office/drawing/2014/main" id="{E91C5201-B406-44B9-9703-E9E8B605F6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8" r="-3" b="-3"/>
          <a:stretch/>
        </p:blipFill>
        <p:spPr>
          <a:xfrm>
            <a:off x="11153506" y="5824030"/>
            <a:ext cx="825634" cy="896084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6A9539C9-401D-4E55-9D42-1212EA5ED0AC}"/>
              </a:ext>
            </a:extLst>
          </p:cNvPr>
          <p:cNvSpPr txBox="1">
            <a:spLocks/>
          </p:cNvSpPr>
          <p:nvPr userDrawn="1"/>
        </p:nvSpPr>
        <p:spPr>
          <a:xfrm>
            <a:off x="238004" y="6007004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4F2683-6506-49F1-B25D-68D6606311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980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B5068-4410-4D73-8C5B-2B7F18ACC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5877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BC008-3113-4EFC-8927-62EF3FD9E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65F32-0CF5-458C-B3F5-6447BA997FB9}" type="datetimeFigureOut">
              <a:rPr lang="en-US" smtClean="0"/>
              <a:t>5/13/2022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06A0CB-2726-4D0F-90FC-2AECE4DC8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C05822-87AB-4297-8B0D-932B04D445F1}"/>
              </a:ext>
            </a:extLst>
          </p:cNvPr>
          <p:cNvSpPr/>
          <p:nvPr userDrawn="1"/>
        </p:nvSpPr>
        <p:spPr>
          <a:xfrm rot="2411433">
            <a:off x="217703" y="5977831"/>
            <a:ext cx="443641" cy="423473"/>
          </a:xfrm>
          <a:prstGeom prst="rect">
            <a:avLst/>
          </a:prstGeom>
          <a:solidFill>
            <a:srgbClr val="2FAEB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7AC5E6B7-6EC0-4095-B478-F77D4C2F9E4A}"/>
              </a:ext>
            </a:extLst>
          </p:cNvPr>
          <p:cNvSpPr/>
          <p:nvPr userDrawn="1"/>
        </p:nvSpPr>
        <p:spPr>
          <a:xfrm rot="5400000">
            <a:off x="-555285" y="5312696"/>
            <a:ext cx="1967579" cy="847257"/>
          </a:xfrm>
          <a:prstGeom prst="triangle">
            <a:avLst/>
          </a:prstGeom>
          <a:solidFill>
            <a:srgbClr val="2FAEB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D6C73457-547A-4D62-BF4D-7F28895F074D}"/>
              </a:ext>
            </a:extLst>
          </p:cNvPr>
          <p:cNvSpPr/>
          <p:nvPr userDrawn="1"/>
        </p:nvSpPr>
        <p:spPr>
          <a:xfrm rot="16200000">
            <a:off x="10784582" y="1682524"/>
            <a:ext cx="1967579" cy="847257"/>
          </a:xfrm>
          <a:prstGeom prst="triangle">
            <a:avLst/>
          </a:prstGeom>
          <a:solidFill>
            <a:srgbClr val="F78F1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6ED331-5F9C-426F-ADA8-39DBF4AAF8DF}"/>
              </a:ext>
            </a:extLst>
          </p:cNvPr>
          <p:cNvSpPr/>
          <p:nvPr userDrawn="1"/>
        </p:nvSpPr>
        <p:spPr>
          <a:xfrm rot="3003107">
            <a:off x="11532037" y="2351263"/>
            <a:ext cx="443641" cy="423473"/>
          </a:xfrm>
          <a:prstGeom prst="rect">
            <a:avLst/>
          </a:prstGeom>
          <a:solidFill>
            <a:srgbClr val="F78F1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8" descr="Icon&#10;&#10;Description automatically generated">
            <a:extLst>
              <a:ext uri="{FF2B5EF4-FFF2-40B4-BE49-F238E27FC236}">
                <a16:creationId xmlns:a16="http://schemas.microsoft.com/office/drawing/2014/main" id="{19014AB3-A08B-4794-817D-1CB41DB4F0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8" r="-3" b="-3"/>
          <a:stretch/>
        </p:blipFill>
        <p:spPr>
          <a:xfrm>
            <a:off x="11153506" y="5824030"/>
            <a:ext cx="825634" cy="896084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989C2BB-D1DA-4796-B85C-156B010B8BE3}"/>
              </a:ext>
            </a:extLst>
          </p:cNvPr>
          <p:cNvSpPr txBox="1">
            <a:spLocks/>
          </p:cNvSpPr>
          <p:nvPr userDrawn="1"/>
        </p:nvSpPr>
        <p:spPr>
          <a:xfrm>
            <a:off x="235960" y="6007004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4F2683-6506-49F1-B25D-68D6606311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013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566D46-6EA4-484C-B3BD-7DEDA9248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65F32-0CF5-458C-B3F5-6447BA997FB9}" type="datetimeFigureOut">
              <a:rPr lang="en-US" smtClean="0"/>
              <a:t>5/13/2022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5102A0-25F4-485B-B46F-60E8A600F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500B2F-0534-4100-BC89-7C050D1A75E5}"/>
              </a:ext>
            </a:extLst>
          </p:cNvPr>
          <p:cNvSpPr/>
          <p:nvPr userDrawn="1"/>
        </p:nvSpPr>
        <p:spPr>
          <a:xfrm rot="2411433">
            <a:off x="217703" y="5977831"/>
            <a:ext cx="443641" cy="423473"/>
          </a:xfrm>
          <a:prstGeom prst="rect">
            <a:avLst/>
          </a:prstGeom>
          <a:solidFill>
            <a:srgbClr val="2FAEB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8A7F5986-682B-4F7F-85EF-055910525DBD}"/>
              </a:ext>
            </a:extLst>
          </p:cNvPr>
          <p:cNvSpPr/>
          <p:nvPr userDrawn="1"/>
        </p:nvSpPr>
        <p:spPr>
          <a:xfrm rot="5400000">
            <a:off x="-555285" y="5312696"/>
            <a:ext cx="1967579" cy="847257"/>
          </a:xfrm>
          <a:prstGeom prst="triangle">
            <a:avLst/>
          </a:prstGeom>
          <a:solidFill>
            <a:srgbClr val="2FAEB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19CE5C15-3ECB-4474-B8B8-7E106C2D8B6A}"/>
              </a:ext>
            </a:extLst>
          </p:cNvPr>
          <p:cNvSpPr/>
          <p:nvPr userDrawn="1"/>
        </p:nvSpPr>
        <p:spPr>
          <a:xfrm rot="16200000">
            <a:off x="10784582" y="1682524"/>
            <a:ext cx="1967579" cy="847257"/>
          </a:xfrm>
          <a:prstGeom prst="triangle">
            <a:avLst/>
          </a:prstGeom>
          <a:solidFill>
            <a:srgbClr val="F78F1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3B622D-1A8B-45D1-A9EE-DA3B9A8FAC0E}"/>
              </a:ext>
            </a:extLst>
          </p:cNvPr>
          <p:cNvSpPr/>
          <p:nvPr userDrawn="1"/>
        </p:nvSpPr>
        <p:spPr>
          <a:xfrm rot="3003107">
            <a:off x="11532037" y="2351263"/>
            <a:ext cx="443641" cy="423473"/>
          </a:xfrm>
          <a:prstGeom prst="rect">
            <a:avLst/>
          </a:prstGeom>
          <a:solidFill>
            <a:srgbClr val="F78F1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 descr="Icon&#10;&#10;Description automatically generated">
            <a:extLst>
              <a:ext uri="{FF2B5EF4-FFF2-40B4-BE49-F238E27FC236}">
                <a16:creationId xmlns:a16="http://schemas.microsoft.com/office/drawing/2014/main" id="{265840CE-4A7A-48D1-B3BD-31ACB2DA25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8" r="-3" b="-3"/>
          <a:stretch/>
        </p:blipFill>
        <p:spPr>
          <a:xfrm>
            <a:off x="11153506" y="5824030"/>
            <a:ext cx="825634" cy="896084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F0B7BCC-AE21-489D-8FED-F3CDCD5E15D1}"/>
              </a:ext>
            </a:extLst>
          </p:cNvPr>
          <p:cNvSpPr txBox="1">
            <a:spLocks/>
          </p:cNvSpPr>
          <p:nvPr userDrawn="1"/>
        </p:nvSpPr>
        <p:spPr>
          <a:xfrm>
            <a:off x="249023" y="6059601"/>
            <a:ext cx="3810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4F2683-6506-49F1-B25D-68D6606311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512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33AC5-709A-453E-8BD1-181C46D77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4C024-ACC1-47EE-9337-991D513931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AA241D-15BC-4DCB-ADBA-A0A58FD588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AAEC07-F024-4415-AF56-F948C6C6F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65F32-0CF5-458C-B3F5-6447BA997FB9}" type="datetimeFigureOut">
              <a:rPr lang="en-US" smtClean="0"/>
              <a:t>5/13/2022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4BCA61-4C2F-457D-AC95-391CB6309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1C9A8C-45A3-4D78-B50C-7E2BE8496895}"/>
              </a:ext>
            </a:extLst>
          </p:cNvPr>
          <p:cNvSpPr/>
          <p:nvPr userDrawn="1"/>
        </p:nvSpPr>
        <p:spPr>
          <a:xfrm rot="2411433">
            <a:off x="217703" y="5977831"/>
            <a:ext cx="443641" cy="423473"/>
          </a:xfrm>
          <a:prstGeom prst="rect">
            <a:avLst/>
          </a:prstGeom>
          <a:solidFill>
            <a:srgbClr val="2FAEB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2F2E46E1-095B-455B-9599-EC9F3808C20C}"/>
              </a:ext>
            </a:extLst>
          </p:cNvPr>
          <p:cNvSpPr/>
          <p:nvPr userDrawn="1"/>
        </p:nvSpPr>
        <p:spPr>
          <a:xfrm rot="5400000">
            <a:off x="-555285" y="5312696"/>
            <a:ext cx="1967579" cy="847257"/>
          </a:xfrm>
          <a:prstGeom prst="triangle">
            <a:avLst/>
          </a:prstGeom>
          <a:solidFill>
            <a:srgbClr val="2FAEB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39F4F5D9-2A95-46F9-8C58-5E097F1AAA38}"/>
              </a:ext>
            </a:extLst>
          </p:cNvPr>
          <p:cNvSpPr/>
          <p:nvPr userDrawn="1"/>
        </p:nvSpPr>
        <p:spPr>
          <a:xfrm rot="16200000">
            <a:off x="10784582" y="1682524"/>
            <a:ext cx="1967579" cy="847257"/>
          </a:xfrm>
          <a:prstGeom prst="triangle">
            <a:avLst/>
          </a:prstGeom>
          <a:solidFill>
            <a:srgbClr val="F78F1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205E3EE-379E-416C-BAF2-4C96371ED540}"/>
              </a:ext>
            </a:extLst>
          </p:cNvPr>
          <p:cNvSpPr/>
          <p:nvPr userDrawn="1"/>
        </p:nvSpPr>
        <p:spPr>
          <a:xfrm rot="3003107">
            <a:off x="11532037" y="2351263"/>
            <a:ext cx="443641" cy="423473"/>
          </a:xfrm>
          <a:prstGeom prst="rect">
            <a:avLst/>
          </a:prstGeom>
          <a:solidFill>
            <a:srgbClr val="F78F1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Content Placeholder 8" descr="Icon&#10;&#10;Description automatically generated">
            <a:extLst>
              <a:ext uri="{FF2B5EF4-FFF2-40B4-BE49-F238E27FC236}">
                <a16:creationId xmlns:a16="http://schemas.microsoft.com/office/drawing/2014/main" id="{B9A1F627-161D-4D31-8DD2-1C50FA8B82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8" r="-3" b="-3"/>
          <a:stretch/>
        </p:blipFill>
        <p:spPr>
          <a:xfrm>
            <a:off x="11153506" y="5824030"/>
            <a:ext cx="825634" cy="896084"/>
          </a:xfrm>
          <a:prstGeom prst="rect">
            <a:avLst/>
          </a:prstGeom>
        </p:spPr>
      </p:pic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EBA3535F-0E50-4B27-8BB2-CF8DBE2D0C4F}"/>
              </a:ext>
            </a:extLst>
          </p:cNvPr>
          <p:cNvSpPr txBox="1">
            <a:spLocks/>
          </p:cNvSpPr>
          <p:nvPr userDrawn="1"/>
        </p:nvSpPr>
        <p:spPr>
          <a:xfrm>
            <a:off x="249023" y="6059256"/>
            <a:ext cx="3810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4F2683-6506-49F1-B25D-68D6606311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557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3DD30-45FE-49CA-849D-3D389AED1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F3CDFF-3264-40BC-8102-0D923CABD8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D7EFE9-164C-4DA5-9155-E46795546E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89C1E4-11B2-4916-B934-EC2F94973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65F32-0CF5-458C-B3F5-6447BA997FB9}" type="datetimeFigureOut">
              <a:rPr lang="en-US" smtClean="0"/>
              <a:t>5/13/2022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CFEA32-5E95-4F59-8C8B-636DC2B40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C24F08-4E76-4264-B29D-C5897B49FB3E}"/>
              </a:ext>
            </a:extLst>
          </p:cNvPr>
          <p:cNvSpPr/>
          <p:nvPr userDrawn="1"/>
        </p:nvSpPr>
        <p:spPr>
          <a:xfrm rot="2411433">
            <a:off x="217703" y="5977831"/>
            <a:ext cx="443641" cy="423473"/>
          </a:xfrm>
          <a:prstGeom prst="rect">
            <a:avLst/>
          </a:prstGeom>
          <a:solidFill>
            <a:srgbClr val="2FAEB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2FD1D7C4-38ED-47CA-BD8A-2CB5E4492BF4}"/>
              </a:ext>
            </a:extLst>
          </p:cNvPr>
          <p:cNvSpPr/>
          <p:nvPr userDrawn="1"/>
        </p:nvSpPr>
        <p:spPr>
          <a:xfrm rot="5400000">
            <a:off x="-555285" y="5312696"/>
            <a:ext cx="1967579" cy="847257"/>
          </a:xfrm>
          <a:prstGeom prst="triangle">
            <a:avLst/>
          </a:prstGeom>
          <a:solidFill>
            <a:srgbClr val="2FAEB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25B8FB0B-8725-473F-AF77-01BCBC8AA129}"/>
              </a:ext>
            </a:extLst>
          </p:cNvPr>
          <p:cNvSpPr/>
          <p:nvPr userDrawn="1"/>
        </p:nvSpPr>
        <p:spPr>
          <a:xfrm rot="16200000">
            <a:off x="10784582" y="1682524"/>
            <a:ext cx="1967579" cy="847257"/>
          </a:xfrm>
          <a:prstGeom prst="triangle">
            <a:avLst/>
          </a:prstGeom>
          <a:solidFill>
            <a:srgbClr val="F78F1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241A77-F3B8-49C7-B3B0-F06726E2A16C}"/>
              </a:ext>
            </a:extLst>
          </p:cNvPr>
          <p:cNvSpPr/>
          <p:nvPr userDrawn="1"/>
        </p:nvSpPr>
        <p:spPr>
          <a:xfrm rot="3003107">
            <a:off x="11532037" y="2351263"/>
            <a:ext cx="443641" cy="423473"/>
          </a:xfrm>
          <a:prstGeom prst="rect">
            <a:avLst/>
          </a:prstGeom>
          <a:solidFill>
            <a:srgbClr val="F78F1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Content Placeholder 8" descr="Icon&#10;&#10;Description automatically generated">
            <a:extLst>
              <a:ext uri="{FF2B5EF4-FFF2-40B4-BE49-F238E27FC236}">
                <a16:creationId xmlns:a16="http://schemas.microsoft.com/office/drawing/2014/main" id="{F754C42C-47C4-4D52-A22C-7EAB24B9C8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8" r="-3" b="-3"/>
          <a:stretch/>
        </p:blipFill>
        <p:spPr>
          <a:xfrm>
            <a:off x="11153506" y="5824030"/>
            <a:ext cx="825634" cy="896084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E96895A8-A243-4546-AB26-70C76BBCCD45}"/>
              </a:ext>
            </a:extLst>
          </p:cNvPr>
          <p:cNvSpPr txBox="1">
            <a:spLocks/>
          </p:cNvSpPr>
          <p:nvPr userDrawn="1"/>
        </p:nvSpPr>
        <p:spPr>
          <a:xfrm>
            <a:off x="249023" y="6059256"/>
            <a:ext cx="3810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4F2683-6506-49F1-B25D-68D6606311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833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A27117-DEF7-42E8-8AA7-9F6BEA38C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2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E43075-EDBD-4664-BF9B-9E7CE5C93B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02327"/>
            <a:ext cx="10515600" cy="4874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16F395-C4F5-418A-AAB5-9CB724142A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465F32-0CF5-458C-B3F5-6447BA997FB9}" type="datetimeFigureOut">
              <a:rPr lang="en-US" smtClean="0"/>
              <a:t>5/13/2022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C54238-5291-42F5-B78D-37C3C1F000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324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Trebuchet MS" panose="020B060302020202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hyperlink" Target="https://creativecommons.org/licenses/by/3.0/" TargetMode="External"/><Relationship Id="rId5" Type="http://schemas.openxmlformats.org/officeDocument/2006/relationships/hyperlink" Target="https://www.flickr.com/photos/54125007@N08/15634745431" TargetMode="Externa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hyperlink" Target="https://creativecommons.org/licenses/by-nc-nd/3.0/" TargetMode="External"/><Relationship Id="rId5" Type="http://schemas.openxmlformats.org/officeDocument/2006/relationships/hyperlink" Target="https://www.flickr.com/photos/venosdale/4372182048/" TargetMode="Externa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hyperlink" Target="https://www.pngall.com/check-mark-png" TargetMode="External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3.png"/><Relationship Id="rId2" Type="http://schemas.microsoft.com/office/2007/relationships/media" Target="../media/media9.m4a"/><Relationship Id="rId1" Type="http://schemas.openxmlformats.org/officeDocument/2006/relationships/video" Target="https://www.youtube.com/embed/ra4zgv1Pkzc?feature=oembed" TargetMode="External"/><Relationship Id="rId6" Type="http://schemas.openxmlformats.org/officeDocument/2006/relationships/image" Target="../media/image16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B6D60-3CCE-43D4-9CFC-BE63233D46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TB Patient Engagement and Telehealth</a:t>
            </a: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Use of personal EKG monitoring devices in Florida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200" dirty="0">
              <a:solidFill>
                <a:srgbClr val="303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B974BE-AEAC-43CE-87CC-A216A34DF3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Sherrie Arnwine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Executive Community Health Nursing Director, TB Control Section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Florida Department of Health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B888A5-355D-4DC0-BFF6-E792378012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490" y="925835"/>
            <a:ext cx="3533488" cy="4017373"/>
          </a:xfrm>
          <a:prstGeom prst="rect">
            <a:avLst/>
          </a:prstGeom>
        </p:spPr>
      </p:pic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FC8A6E6E-643F-49E0-8341-21FA073F28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677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937"/>
    </mc:Choice>
    <mc:Fallback>
      <p:transition spd="slow" advTm="289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/>
            </p:par>
            <p:audio isNarration="1"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896385F-A936-4B44-AE05-AA7D1A59A5C7}"/>
              </a:ext>
            </a:extLst>
          </p:cNvPr>
          <p:cNvSpPr/>
          <p:nvPr/>
        </p:nvSpPr>
        <p:spPr>
          <a:xfrm>
            <a:off x="7686347" y="1128681"/>
            <a:ext cx="2919759" cy="522899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99C7EED-5E4E-4634-9A09-5B7729728EB1}"/>
              </a:ext>
            </a:extLst>
          </p:cNvPr>
          <p:cNvSpPr/>
          <p:nvPr/>
        </p:nvSpPr>
        <p:spPr>
          <a:xfrm>
            <a:off x="4505654" y="1128681"/>
            <a:ext cx="2919759" cy="522899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BD60E50C-CE12-4A0B-9D23-D894F7C75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Downloading EKG Recording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1E07E23-EB59-40E5-A241-7FE3D7BBA1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807118" y="1312405"/>
            <a:ext cx="2316829" cy="486154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80A3F3-73E5-49CF-B6CE-3D86BA13F5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8197" y="1340821"/>
            <a:ext cx="2396060" cy="483312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019501A-7C9B-42A4-81B0-9D2447BBF714}"/>
              </a:ext>
            </a:extLst>
          </p:cNvPr>
          <p:cNvSpPr/>
          <p:nvPr/>
        </p:nvSpPr>
        <p:spPr>
          <a:xfrm>
            <a:off x="1263768" y="1128826"/>
            <a:ext cx="2919759" cy="522899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EB7DD7E-B5CD-4A1A-B300-DD1EF6CBE8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7873" y="1340821"/>
            <a:ext cx="2506066" cy="4833129"/>
          </a:xfrm>
          <a:prstGeom prst="rect">
            <a:avLst/>
          </a:prstGeom>
        </p:spPr>
      </p:pic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5C58424A-C10A-4B9B-9DF7-B00FBC6EAF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283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85"/>
    </mc:Choice>
    <mc:Fallback>
      <p:transition spd="slow" advTm="162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B7DB826-507A-4E23-BD17-2966E526A186}"/>
              </a:ext>
            </a:extLst>
          </p:cNvPr>
          <p:cNvSpPr/>
          <p:nvPr/>
        </p:nvSpPr>
        <p:spPr>
          <a:xfrm>
            <a:off x="6626526" y="1128680"/>
            <a:ext cx="2919759" cy="522899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6214D34-0A95-4F90-9E01-4F8A385D0584}"/>
              </a:ext>
            </a:extLst>
          </p:cNvPr>
          <p:cNvSpPr/>
          <p:nvPr/>
        </p:nvSpPr>
        <p:spPr>
          <a:xfrm>
            <a:off x="2645717" y="1128681"/>
            <a:ext cx="2919759" cy="522899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BD60E50C-CE12-4A0B-9D23-D894F7C75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Messaging Options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44D59C1-207A-4702-B2CA-BFA1FC2604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891691" y="1349298"/>
            <a:ext cx="2427161" cy="4792247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680B66-7702-4F01-A262-B60C2FBE7C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1219" y="1349298"/>
            <a:ext cx="2284630" cy="4766850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2ABC03B8-91BB-4FE1-B8F8-D367071030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56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39"/>
    </mc:Choice>
    <mc:Fallback>
      <p:transition spd="slow" advTm="84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BD60E50C-CE12-4A0B-9D23-D894F7C75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Encrypted Transmission to Recipient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177336CC-76C6-4CAA-831C-B7DC4BC784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006600" y="1444184"/>
            <a:ext cx="7556500" cy="4607366"/>
          </a:xfr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8CEAA1D0-6BA2-4AED-B52E-4A80351791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718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28"/>
    </mc:Choice>
    <mc:Fallback>
      <p:transition spd="slow" advTm="10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CC0BC-F207-4031-84D6-B427CAB23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QT Interval Interpretation Process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807046C-811A-40AB-9A1A-D166F5C119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patient sends EKG strip to their TB Nurse Case Manager (TB NCM)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TB NCM then sends it to the to the TB Program’s Medical Director for measurement of the QT interval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Medical Director then returns the copy of the EKG with the interpretation documented, back to the TB NCM to upload in the client’s electronic health record.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process is completed at baseline, 2 weeks after the patient starts treatment, and then once monthly while on TB treatment.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16D01438-B41F-4EA3-8C65-BDAFBF1D5D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977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828"/>
    </mc:Choice>
    <mc:Fallback>
      <p:transition spd="slow" advTm="498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B0858-13AD-4777-ABE5-CAA524CBA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664752-12C9-485E-A0C2-8D3025D62E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736356-847D-4B09-909A-8C59A70610CE}"/>
              </a:ext>
            </a:extLst>
          </p:cNvPr>
          <p:cNvSpPr txBox="1"/>
          <p:nvPr/>
        </p:nvSpPr>
        <p:spPr>
          <a:xfrm>
            <a:off x="2660822" y="2400817"/>
            <a:ext cx="68703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Sherrie Arnwine, Nursing Director</a:t>
            </a:r>
          </a:p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Bureau of Communicable Diseases</a:t>
            </a:r>
          </a:p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Tuberculosis Control Section</a:t>
            </a:r>
          </a:p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Florida Department of Health</a:t>
            </a:r>
          </a:p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850-491-9147</a:t>
            </a:r>
          </a:p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Sherrie.Arnwine@FLHealth.gov</a:t>
            </a:r>
          </a:p>
        </p:txBody>
      </p: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9E361140-5409-49EC-B4A4-696C233022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381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85"/>
    </mc:Choice>
    <mc:Fallback>
      <p:transition spd="slow" advTm="17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B6D60-3CCE-43D4-9CFC-BE63233D46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3246" y="932761"/>
            <a:ext cx="7645422" cy="40104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B888A5-355D-4DC0-BFF6-E792378012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490" y="925835"/>
            <a:ext cx="3533488" cy="401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420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47F29-488F-4104-A376-98DCC59AF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Use of Personal EKGs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2941E-9890-4312-B1A8-D37F689318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New TB regimens 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BPaL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4-Month RPT-MOX-INH-PZA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Cardiac monitoring recommended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Obstacles 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Lack of EKG equipment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Lack of trained staff to perform</a:t>
            </a:r>
          </a:p>
          <a:p>
            <a:pPr marL="457200" lvl="1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and read EKGs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Extended visit times</a:t>
            </a:r>
          </a:p>
          <a:p>
            <a:pPr marL="457200" lvl="1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AA2164-C7AA-43B8-8771-3A4BB28248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701882" y="1893152"/>
            <a:ext cx="4128272" cy="30879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FE7B7F-33AE-40AD-8182-603E27F8ACEA}"/>
              </a:ext>
            </a:extLst>
          </p:cNvPr>
          <p:cNvSpPr txBox="1"/>
          <p:nvPr/>
        </p:nvSpPr>
        <p:spPr>
          <a:xfrm>
            <a:off x="6646127" y="4942548"/>
            <a:ext cx="41282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5" tooltip="https://www.flickr.com/photos/54125007@N08/15634745431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6" tooltip="https://creativecommons.org/licenses/by/3.0/"/>
              </a:rPr>
              <a:t>CC BY</a:t>
            </a:r>
            <a:endParaRPr lang="en-US" sz="900" dirty="0"/>
          </a:p>
        </p:txBody>
      </p:sp>
      <p:pic>
        <p:nvPicPr>
          <p:cNvPr id="74" name="Audio 73">
            <a:hlinkClick r:id="" action="ppaction://media"/>
            <a:extLst>
              <a:ext uri="{FF2B5EF4-FFF2-40B4-BE49-F238E27FC236}">
                <a16:creationId xmlns:a16="http://schemas.microsoft.com/office/drawing/2014/main" id="{33FD2D91-EB38-4C94-B952-D484DE173A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856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343"/>
    </mc:Choice>
    <mc:Fallback>
      <p:transition spd="slow" advTm="51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3C9E0E07-F80D-42E8-8231-3929B5738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What Do We Do?</a:t>
            </a:r>
          </a:p>
        </p:txBody>
      </p:sp>
      <p:pic>
        <p:nvPicPr>
          <p:cNvPr id="5" name="Content Placeholder 4" descr="A group of colorful round objects&#10;&#10;Description automatically generated with low confidence">
            <a:extLst>
              <a:ext uri="{FF2B5EF4-FFF2-40B4-BE49-F238E27FC236}">
                <a16:creationId xmlns:a16="http://schemas.microsoft.com/office/drawing/2014/main" id="{2E246FF3-32E8-4FF5-9D0D-4C5048388E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35680" b="21754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18" name="Content Placeholder 9">
            <a:extLst>
              <a:ext uri="{FF2B5EF4-FFF2-40B4-BE49-F238E27FC236}">
                <a16:creationId xmlns:a16="http://schemas.microsoft.com/office/drawing/2014/main" id="{1480AF3A-7F9D-C852-8E3E-DDAE1B6F4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/>
          </a:bodyPr>
          <a:lstStyle/>
          <a:p>
            <a:endParaRPr 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114284-E537-40C6-8FC1-14284C5AB87C}"/>
              </a:ext>
            </a:extLst>
          </p:cNvPr>
          <p:cNvSpPr txBox="1"/>
          <p:nvPr/>
        </p:nvSpPr>
        <p:spPr>
          <a:xfrm>
            <a:off x="9732673" y="6657945"/>
            <a:ext cx="245932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 tooltip="https://www.flickr.com/photos/venosdale/4372182048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6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US" sz="700">
              <a:solidFill>
                <a:srgbClr val="FFFFFF"/>
              </a:solidFill>
            </a:endParaRPr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2E4D6671-7B05-48EC-80FB-5498DAA4C3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690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181"/>
    </mc:Choice>
    <mc:Fallback>
      <p:transition spd="slow" advTm="36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A808B-3E93-4664-887F-86B6B1CD9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Introducing KardiaMobile 6L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AEFDAAD-D0A3-0A0F-2A92-16C1CDFFEE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>
            <a:normAutofit/>
          </a:bodyPr>
          <a:lstStyle/>
          <a:p>
            <a:r>
              <a:rPr lang="en-US" sz="1800" dirty="0"/>
              <a:t>Product by </a:t>
            </a:r>
            <a:r>
              <a:rPr lang="en-US" sz="1800" dirty="0" err="1"/>
              <a:t>AliveCor</a:t>
            </a:r>
            <a:endParaRPr lang="en-US" sz="1800" dirty="0"/>
          </a:p>
          <a:p>
            <a:r>
              <a:rPr lang="en-US" sz="1800" dirty="0"/>
              <a:t>Personal Portable EKG Device</a:t>
            </a:r>
          </a:p>
          <a:p>
            <a:r>
              <a:rPr lang="en-US" sz="1800" dirty="0"/>
              <a:t>Affordable alternative to traditional EKG</a:t>
            </a:r>
          </a:p>
          <a:p>
            <a:r>
              <a:rPr lang="en-US" sz="1800" dirty="0"/>
              <a:t>Quick and easy set-up using a smart device</a:t>
            </a:r>
          </a:p>
          <a:p>
            <a:r>
              <a:rPr lang="en-US" sz="1800" dirty="0"/>
              <a:t>Free account set-up is required</a:t>
            </a:r>
          </a:p>
          <a:p>
            <a:r>
              <a:rPr lang="en-US" sz="1800" dirty="0"/>
              <a:t>Subscription to service not required</a:t>
            </a:r>
          </a:p>
          <a:p>
            <a:r>
              <a:rPr lang="en-US" sz="1800" dirty="0"/>
              <a:t>User friendly</a:t>
            </a:r>
          </a:p>
          <a:p>
            <a:endParaRPr lang="en-US" sz="18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174943-2933-48A1-997E-358C2FAA59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04" r="13496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52953BD8-4DF1-4194-A7E3-64375FC831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268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330"/>
    </mc:Choice>
    <mc:Fallback>
      <p:transition spd="slow" advTm="55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E5BF9C2D-D9E5-4BF8-A2AB-288BB25BC2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057227" y="1355595"/>
            <a:ext cx="6077545" cy="487521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3E2C55-6E85-4DEC-91FE-37CD1DAD5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Unboxed Product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CE554DFB-20E8-4D70-AE10-3CB9C40361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735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84"/>
    </mc:Choice>
    <mc:Fallback>
      <p:transition spd="slow" advTm="120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A270695-0645-4322-A0C3-805C986DB041}"/>
              </a:ext>
            </a:extLst>
          </p:cNvPr>
          <p:cNvSpPr/>
          <p:nvPr/>
        </p:nvSpPr>
        <p:spPr>
          <a:xfrm>
            <a:off x="6781802" y="1248939"/>
            <a:ext cx="2919759" cy="522899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C2DBBD-B381-4E9B-8814-8D92E3A00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Set-up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24DD26-BA6C-470F-8A4A-EA19A1411B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932B10-B531-42EE-A227-B05E633D61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1302327"/>
            <a:ext cx="4343400" cy="5126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8C2D3E-9C54-40FD-893D-2F2F887418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2267" y="1497944"/>
            <a:ext cx="2358828" cy="4730982"/>
          </a:xfrm>
          <a:prstGeom prst="rect">
            <a:avLst/>
          </a:prstGeom>
        </p:spPr>
      </p:pic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8ED4D32B-2D24-4045-BDD0-4C05BF6BAB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199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31"/>
    </mc:Choice>
    <mc:Fallback>
      <p:transition spd="slow" advTm="12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C4A1094-4BCD-4915-BAC2-024CDC8286E7}"/>
              </a:ext>
            </a:extLst>
          </p:cNvPr>
          <p:cNvSpPr/>
          <p:nvPr/>
        </p:nvSpPr>
        <p:spPr>
          <a:xfrm>
            <a:off x="1774911" y="1248939"/>
            <a:ext cx="2919759" cy="522899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C2DBBD-B381-4E9B-8814-8D92E3A00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Creating The Patient’s Profile</a:t>
            </a:r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B21C71E-7F5C-49D2-9545-476B47F5C542}"/>
              </a:ext>
            </a:extLst>
          </p:cNvPr>
          <p:cNvSpPr/>
          <p:nvPr/>
        </p:nvSpPr>
        <p:spPr>
          <a:xfrm>
            <a:off x="6909425" y="1248937"/>
            <a:ext cx="2919759" cy="522899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Shape, arrow&#10;&#10;Description automatically generated">
            <a:extLst>
              <a:ext uri="{FF2B5EF4-FFF2-40B4-BE49-F238E27FC236}">
                <a16:creationId xmlns:a16="http://schemas.microsoft.com/office/drawing/2014/main" id="{BA68BD4A-0DB0-42DC-B2F6-3776BB9AB0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100146" y="2800526"/>
            <a:ext cx="1403803" cy="12569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F1622C-5374-45E2-9D02-FA39A5D1C1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0327" y="1483174"/>
            <a:ext cx="2357953" cy="4760517"/>
          </a:xfrm>
          <a:prstGeom prst="rect">
            <a:avLst/>
          </a:prstGeom>
        </p:spPr>
      </p:pic>
      <p:pic>
        <p:nvPicPr>
          <p:cNvPr id="21" name="Content Placeholder 20">
            <a:extLst>
              <a:ext uri="{FF2B5EF4-FFF2-40B4-BE49-F238E27FC236}">
                <a16:creationId xmlns:a16="http://schemas.microsoft.com/office/drawing/2014/main" id="{BF96A72E-94FE-4959-AC91-7AFF60CECF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2059003" y="1425825"/>
            <a:ext cx="2351573" cy="4875213"/>
          </a:xfr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1C5CBC6-70E2-41D5-87AB-91E01EA1F480}"/>
              </a:ext>
            </a:extLst>
          </p:cNvPr>
          <p:cNvSpPr txBox="1"/>
          <p:nvPr/>
        </p:nvSpPr>
        <p:spPr>
          <a:xfrm>
            <a:off x="4975572" y="1968315"/>
            <a:ext cx="1649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Create account and profile</a:t>
            </a:r>
          </a:p>
        </p:txBody>
      </p:sp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C42AAAE0-0204-47D7-B2FE-19312AF198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37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74"/>
    </mc:Choice>
    <mc:Fallback>
      <p:transition spd="slow" advTm="13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158A1D1-2C3F-4D73-8733-2F9AA91A344F}"/>
              </a:ext>
            </a:extLst>
          </p:cNvPr>
          <p:cNvSpPr/>
          <p:nvPr/>
        </p:nvSpPr>
        <p:spPr>
          <a:xfrm>
            <a:off x="1550025" y="1248937"/>
            <a:ext cx="2919759" cy="522899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C2DBBD-B381-4E9B-8814-8D92E3A00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Set-up Options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71A19DD-9020-4214-8A5B-643381B661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854601" y="1552913"/>
            <a:ext cx="2285599" cy="457119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137F77C-3DB4-4CC9-85E2-DAB8604446C7}"/>
              </a:ext>
            </a:extLst>
          </p:cNvPr>
          <p:cNvSpPr/>
          <p:nvPr/>
        </p:nvSpPr>
        <p:spPr>
          <a:xfrm>
            <a:off x="4732500" y="1177636"/>
            <a:ext cx="2919759" cy="522899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CA72CB-2443-4775-9554-C22CA42581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6923" y="1552913"/>
            <a:ext cx="2461686" cy="455587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0088076-832B-4633-94EB-2F7FF2068E79}"/>
              </a:ext>
            </a:extLst>
          </p:cNvPr>
          <p:cNvSpPr/>
          <p:nvPr/>
        </p:nvSpPr>
        <p:spPr>
          <a:xfrm>
            <a:off x="7914975" y="1177635"/>
            <a:ext cx="2919759" cy="522899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883F12-C0D5-42AD-9953-4CC9DB2C8C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9207" y="1552913"/>
            <a:ext cx="2354869" cy="4568573"/>
          </a:xfrm>
          <a:prstGeom prst="rect">
            <a:avLst/>
          </a:prstGeom>
        </p:spPr>
      </p:pic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77DF0880-6BB1-4E8F-A57F-F9199FEB14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246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26"/>
    </mc:Choice>
    <mc:Fallback>
      <p:transition spd="slow" advTm="170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BD60E50C-CE12-4A0B-9D23-D894F7C75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Step-by-Step On-Screen Tutorial</a:t>
            </a:r>
          </a:p>
        </p:txBody>
      </p:sp>
      <p:pic>
        <p:nvPicPr>
          <p:cNvPr id="4" name="Online Media 3" title="How to record an EKG with KardiaMobile 6L">
            <a:hlinkClick r:id="" action="ppaction://media"/>
            <a:extLst>
              <a:ext uri="{FF2B5EF4-FFF2-40B4-BE49-F238E27FC236}">
                <a16:creationId xmlns:a16="http://schemas.microsoft.com/office/drawing/2014/main" id="{8A1EE631-D802-406D-BD7E-4CD5AB219025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1525588" y="1327150"/>
            <a:ext cx="9142412" cy="5165725"/>
          </a:xfrm>
          <a:prstGeom prst="rect">
            <a:avLst/>
          </a:prstGeom>
        </p:spPr>
      </p:pic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C0FA9EE9-C0EE-4A4B-AF08-80DF692C7C4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50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242"/>
    </mc:Choice>
    <mc:Fallback>
      <p:transition spd="slow" advTm="30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DB92B4818D6E4EA74D4D817F61B31D" ma:contentTypeVersion="9" ma:contentTypeDescription="Create a new document." ma:contentTypeScope="" ma:versionID="54f80d8abf86496293459d28247ecc89">
  <xsd:schema xmlns:xsd="http://www.w3.org/2001/XMLSchema" xmlns:xs="http://www.w3.org/2001/XMLSchema" xmlns:p="http://schemas.microsoft.com/office/2006/metadata/properties" xmlns:ns3="42339818-c117-4ed3-9970-fd2de00436b9" xmlns:ns4="b11c864e-55c3-46c1-af3f-07c64f0887e2" targetNamespace="http://schemas.microsoft.com/office/2006/metadata/properties" ma:root="true" ma:fieldsID="aa2bf7e276f8e52b6fae8348ca319b71" ns3:_="" ns4:_="">
    <xsd:import namespace="42339818-c117-4ed3-9970-fd2de00436b9"/>
    <xsd:import namespace="b11c864e-55c3-46c1-af3f-07c64f0887e2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EventHashCode" minOccurs="0"/>
                <xsd:element ref="ns4:MediaServiceGenerationTim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339818-c117-4ed3-9970-fd2de00436b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1c864e-55c3-46c1-af3f-07c64f0887e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90D2457-F5F4-4434-BF2E-58455EE7A05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4A491EF-0D84-4CFF-A3FE-FBE6EE9A210D}">
  <ds:schemaRefs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purl.org/dc/dcmitype/"/>
    <ds:schemaRef ds:uri="http://purl.org/dc/terms/"/>
    <ds:schemaRef ds:uri="http://purl.org/dc/elements/1.1/"/>
    <ds:schemaRef ds:uri="http://schemas.openxmlformats.org/package/2006/metadata/core-properties"/>
    <ds:schemaRef ds:uri="b11c864e-55c3-46c1-af3f-07c64f0887e2"/>
    <ds:schemaRef ds:uri="42339818-c117-4ed3-9970-fd2de00436b9"/>
  </ds:schemaRefs>
</ds:datastoreItem>
</file>

<file path=customXml/itemProps3.xml><?xml version="1.0" encoding="utf-8"?>
<ds:datastoreItem xmlns:ds="http://schemas.openxmlformats.org/officeDocument/2006/customXml" ds:itemID="{53AE7AE9-4083-4279-9CA0-DDFF3FD258C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2339818-c117-4ed3-9970-fd2de00436b9"/>
    <ds:schemaRef ds:uri="b11c864e-55c3-46c1-af3f-07c64f0887e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556</TotalTime>
  <Words>293</Words>
  <Application>Microsoft Office PowerPoint</Application>
  <PresentationFormat>Widescreen</PresentationFormat>
  <Paragraphs>53</Paragraphs>
  <Slides>15</Slides>
  <Notes>6</Notes>
  <HiddenSlides>0</HiddenSlides>
  <MMClips>15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Trebuchet MS</vt:lpstr>
      <vt:lpstr>Office Theme</vt:lpstr>
      <vt:lpstr>TB Patient Engagement and Telehealth Use of personal EKG monitoring devices in Florida </vt:lpstr>
      <vt:lpstr>Use of Personal EKGs</vt:lpstr>
      <vt:lpstr>What Do We Do?</vt:lpstr>
      <vt:lpstr>Introducing KardiaMobile 6L</vt:lpstr>
      <vt:lpstr>The Unboxed Product</vt:lpstr>
      <vt:lpstr>Set-up</vt:lpstr>
      <vt:lpstr>Creating The Patient’s Profile</vt:lpstr>
      <vt:lpstr>Set-up Options</vt:lpstr>
      <vt:lpstr>Step-by-Step On-Screen Tutorial</vt:lpstr>
      <vt:lpstr>Downloading EKG Recording</vt:lpstr>
      <vt:lpstr>Messaging Options</vt:lpstr>
      <vt:lpstr>Encrypted Transmission to Recipient</vt:lpstr>
      <vt:lpstr>QT Interval Interpretation Process</vt:lpstr>
      <vt:lpstr>Questions?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Shamarial Roberson, DrPH, MPH Deputy Secretary for Health Florida Department of Health</dc:title>
  <dc:creator>Moran, Megan</dc:creator>
  <cp:lastModifiedBy>Arnwine, Sherrie</cp:lastModifiedBy>
  <cp:revision>25</cp:revision>
  <dcterms:created xsi:type="dcterms:W3CDTF">2021-01-07T18:55:40Z</dcterms:created>
  <dcterms:modified xsi:type="dcterms:W3CDTF">2022-05-13T20:23:36Z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0x01010032DB92B4818D6E4EA74D4D817F61B31D</vt:lpwstr>
  </property>
</Properties>
</file>