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328" r:id="rId6"/>
    <p:sldId id="340" r:id="rId7"/>
    <p:sldId id="332" r:id="rId8"/>
    <p:sldId id="333" r:id="rId9"/>
    <p:sldId id="334" r:id="rId10"/>
    <p:sldId id="335" r:id="rId11"/>
    <p:sldId id="336" r:id="rId12"/>
    <p:sldId id="322" r:id="rId13"/>
    <p:sldId id="338" r:id="rId14"/>
    <p:sldId id="339" r:id="rId15"/>
    <p:sldId id="337" r:id="rId16"/>
    <p:sldId id="331" r:id="rId17"/>
    <p:sldId id="341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an, Megan" initials="MM" lastIdx="1" clrIdx="0">
    <p:extLst>
      <p:ext uri="{19B8F6BF-5375-455C-9EA6-DF929625EA0E}">
        <p15:presenceInfo xmlns:p15="http://schemas.microsoft.com/office/powerpoint/2012/main" userId="S::Megan.Moran@flhealth.gov::c4d1045e-02ef-44bd-a271-e492941c850c" providerId="AD"/>
      </p:ext>
    </p:extLst>
  </p:cmAuthor>
  <p:cmAuthor id="2" name="Arnwine, Sherrie" initials="AS" lastIdx="1" clrIdx="1">
    <p:extLst>
      <p:ext uri="{19B8F6BF-5375-455C-9EA6-DF929625EA0E}">
        <p15:presenceInfo xmlns:p15="http://schemas.microsoft.com/office/powerpoint/2012/main" userId="S::Sherrie.Arnwine@flhealth.gov::3b1995af-dbd3-4cf9-a5ee-6df6571cc9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57A5C0"/>
    <a:srgbClr val="F1882C"/>
    <a:srgbClr val="9AC9DA"/>
    <a:srgbClr val="00A0AF"/>
    <a:srgbClr val="7ED0E0"/>
    <a:srgbClr val="79C4D3"/>
    <a:srgbClr val="00929A"/>
    <a:srgbClr val="000000"/>
    <a:srgbClr val="2FA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221" autoAdjust="0"/>
  </p:normalViewPr>
  <p:slideViewPr>
    <p:cSldViewPr snapToGrid="0">
      <p:cViewPr varScale="1">
        <p:scale>
          <a:sx n="86" d="100"/>
          <a:sy n="86" d="100"/>
        </p:scale>
        <p:origin x="60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wine, Sherrie" userId="3b1995af-dbd3-4cf9-a5ee-6df6571cc92e" providerId="ADAL" clId="{5741F6E2-8DEF-4C6A-A5C6-19D3E5FC5158}"/>
    <pc:docChg chg="custSel modSld">
      <pc:chgData name="Arnwine, Sherrie" userId="3b1995af-dbd3-4cf9-a5ee-6df6571cc92e" providerId="ADAL" clId="{5741F6E2-8DEF-4C6A-A5C6-19D3E5FC5158}" dt="2024-07-24T17:49:15.930" v="481" actId="20577"/>
      <pc:docMkLst>
        <pc:docMk/>
      </pc:docMkLst>
      <pc:sldChg chg="delSp modSp mod">
        <pc:chgData name="Arnwine, Sherrie" userId="3b1995af-dbd3-4cf9-a5ee-6df6571cc92e" providerId="ADAL" clId="{5741F6E2-8DEF-4C6A-A5C6-19D3E5FC5158}" dt="2024-07-24T17:49:15.930" v="481" actId="20577"/>
        <pc:sldMkLst>
          <pc:docMk/>
          <pc:sldMk cId="577856267" sldId="328"/>
        </pc:sldMkLst>
        <pc:spChg chg="mod">
          <ac:chgData name="Arnwine, Sherrie" userId="3b1995af-dbd3-4cf9-a5ee-6df6571cc92e" providerId="ADAL" clId="{5741F6E2-8DEF-4C6A-A5C6-19D3E5FC5158}" dt="2024-07-24T17:44:26.545" v="62" actId="20577"/>
          <ac:spMkLst>
            <pc:docMk/>
            <pc:sldMk cId="577856267" sldId="328"/>
            <ac:spMk id="2" creationId="{D4A47F29-488F-4104-A376-98DCC59AFC08}"/>
          </ac:spMkLst>
        </pc:spChg>
        <pc:spChg chg="mod">
          <ac:chgData name="Arnwine, Sherrie" userId="3b1995af-dbd3-4cf9-a5ee-6df6571cc92e" providerId="ADAL" clId="{5741F6E2-8DEF-4C6A-A5C6-19D3E5FC5158}" dt="2024-07-24T17:49:15.930" v="481" actId="20577"/>
          <ac:spMkLst>
            <pc:docMk/>
            <pc:sldMk cId="577856267" sldId="328"/>
            <ac:spMk id="3" creationId="{9082941E-9890-4312-B1A8-D37F689318AD}"/>
          </ac:spMkLst>
        </pc:spChg>
        <pc:spChg chg="del">
          <ac:chgData name="Arnwine, Sherrie" userId="3b1995af-dbd3-4cf9-a5ee-6df6571cc92e" providerId="ADAL" clId="{5741F6E2-8DEF-4C6A-A5C6-19D3E5FC5158}" dt="2024-07-24T17:42:11.110" v="0" actId="478"/>
          <ac:spMkLst>
            <pc:docMk/>
            <pc:sldMk cId="577856267" sldId="328"/>
            <ac:spMk id="6" creationId="{E3FE7B7F-33AE-40AD-8182-603E27F8ACEA}"/>
          </ac:spMkLst>
        </pc:spChg>
        <pc:picChg chg="del">
          <ac:chgData name="Arnwine, Sherrie" userId="3b1995af-dbd3-4cf9-a5ee-6df6571cc92e" providerId="ADAL" clId="{5741F6E2-8DEF-4C6A-A5C6-19D3E5FC5158}" dt="2024-07-24T17:42:11.110" v="0" actId="478"/>
          <ac:picMkLst>
            <pc:docMk/>
            <pc:sldMk cId="577856267" sldId="328"/>
            <ac:picMk id="5" creationId="{BFAA2164-C7AA-43B8-8771-3A4BB282483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A48C5F-9018-4EBA-9434-17B110015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FBE18-3088-4A0A-8078-B15A2AA514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DDE52-A9BA-4359-92B2-8C48EFB9415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5235E-8CC2-4226-8870-6086047F7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A3FD-780E-412E-9F0E-E386A5AE13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B0AC2-BB32-4593-A0A9-A8F264FD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3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9A3D2-7F22-4292-9AE7-336F25EC3305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BCFA2-F9C5-4945-B667-E0F529C0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1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-mark-p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/3.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FDA-cleared 6-lead personal EKG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BCFA2-F9C5-4945-B667-E0F529C082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0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www.pngall.com/check-mark-png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c/3.0/"/>
              </a:rPr>
              <a:t>CC BY-NC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BCFA2-F9C5-4945-B667-E0F529C082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4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0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F7E9-39A7-428A-B584-2BDAE65A9A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245" y="932761"/>
            <a:ext cx="7933245" cy="4010448"/>
          </a:xfrm>
        </p:spPr>
        <p:txBody>
          <a:bodyPr anchor="ctr"/>
          <a:lstStyle>
            <a:lvl1pPr algn="l"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9833AC66-9714-4BEF-84C1-FB63EE355307}"/>
              </a:ext>
            </a:extLst>
          </p:cNvPr>
          <p:cNvSpPr/>
          <p:nvPr userDrawn="1"/>
        </p:nvSpPr>
        <p:spPr>
          <a:xfrm>
            <a:off x="-799" y="5657850"/>
            <a:ext cx="9527184" cy="1200149"/>
          </a:xfrm>
          <a:custGeom>
            <a:avLst/>
            <a:gdLst>
              <a:gd name="connsiteX0" fmla="*/ 0 w 9518073"/>
              <a:gd name="connsiteY0" fmla="*/ 0 h 2359949"/>
              <a:gd name="connsiteX1" fmla="*/ 8338099 w 9518073"/>
              <a:gd name="connsiteY1" fmla="*/ 0 h 2359949"/>
              <a:gd name="connsiteX2" fmla="*/ 9518073 w 9518073"/>
              <a:gd name="connsiteY2" fmla="*/ 1179975 h 2359949"/>
              <a:gd name="connsiteX3" fmla="*/ 9518073 w 9518073"/>
              <a:gd name="connsiteY3" fmla="*/ 2359949 h 2359949"/>
              <a:gd name="connsiteX4" fmla="*/ 0 w 9518073"/>
              <a:gd name="connsiteY4" fmla="*/ 2359949 h 2359949"/>
              <a:gd name="connsiteX5" fmla="*/ 0 w 9518073"/>
              <a:gd name="connsiteY5" fmla="*/ 0 h 2359949"/>
              <a:gd name="connsiteX0" fmla="*/ 0 w 9526385"/>
              <a:gd name="connsiteY0" fmla="*/ 0 h 2359949"/>
              <a:gd name="connsiteX1" fmla="*/ 8338099 w 9526385"/>
              <a:gd name="connsiteY1" fmla="*/ 0 h 2359949"/>
              <a:gd name="connsiteX2" fmla="*/ 9518073 w 9526385"/>
              <a:gd name="connsiteY2" fmla="*/ 1179975 h 2359949"/>
              <a:gd name="connsiteX3" fmla="*/ 9526385 w 9526385"/>
              <a:gd name="connsiteY3" fmla="*/ 1212793 h 2359949"/>
              <a:gd name="connsiteX4" fmla="*/ 0 w 9526385"/>
              <a:gd name="connsiteY4" fmla="*/ 2359949 h 2359949"/>
              <a:gd name="connsiteX5" fmla="*/ 0 w 9526385"/>
              <a:gd name="connsiteY5" fmla="*/ 0 h 2359949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0 w 9526385"/>
              <a:gd name="connsiteY4" fmla="*/ 1212792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0 w 9526385"/>
              <a:gd name="connsiteY4" fmla="*/ 1204480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187854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0 w 9526385"/>
              <a:gd name="connsiteY4" fmla="*/ 1187854 h 1212793"/>
              <a:gd name="connsiteX5" fmla="*/ 0 w 9526385"/>
              <a:gd name="connsiteY5" fmla="*/ 0 h 1212793"/>
              <a:gd name="connsiteX0" fmla="*/ 8313 w 9534698"/>
              <a:gd name="connsiteY0" fmla="*/ 0 h 1212793"/>
              <a:gd name="connsiteX1" fmla="*/ 8346412 w 9534698"/>
              <a:gd name="connsiteY1" fmla="*/ 0 h 1212793"/>
              <a:gd name="connsiteX2" fmla="*/ 9526386 w 9534698"/>
              <a:gd name="connsiteY2" fmla="*/ 1179975 h 1212793"/>
              <a:gd name="connsiteX3" fmla="*/ 9534698 w 9534698"/>
              <a:gd name="connsiteY3" fmla="*/ 1212793 h 1212793"/>
              <a:gd name="connsiteX4" fmla="*/ 0 w 9534698"/>
              <a:gd name="connsiteY4" fmla="*/ 1196167 h 1212793"/>
              <a:gd name="connsiteX5" fmla="*/ 8313 w 9534698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204479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162916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196167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179541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204479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16625 w 9526385"/>
              <a:gd name="connsiteY4" fmla="*/ 1196166 h 1212793"/>
              <a:gd name="connsiteX5" fmla="*/ 0 w 9526385"/>
              <a:gd name="connsiteY5" fmla="*/ 0 h 1212793"/>
              <a:gd name="connsiteX0" fmla="*/ 0 w 9526385"/>
              <a:gd name="connsiteY0" fmla="*/ 0 h 1212793"/>
              <a:gd name="connsiteX1" fmla="*/ 8338099 w 9526385"/>
              <a:gd name="connsiteY1" fmla="*/ 0 h 1212793"/>
              <a:gd name="connsiteX2" fmla="*/ 9518073 w 9526385"/>
              <a:gd name="connsiteY2" fmla="*/ 1179975 h 1212793"/>
              <a:gd name="connsiteX3" fmla="*/ 9526385 w 9526385"/>
              <a:gd name="connsiteY3" fmla="*/ 1212793 h 1212793"/>
              <a:gd name="connsiteX4" fmla="*/ 8312 w 9526385"/>
              <a:gd name="connsiteY4" fmla="*/ 1196166 h 1212793"/>
              <a:gd name="connsiteX5" fmla="*/ 0 w 9526385"/>
              <a:gd name="connsiteY5" fmla="*/ 0 h 1212793"/>
              <a:gd name="connsiteX0" fmla="*/ 799 w 9527184"/>
              <a:gd name="connsiteY0" fmla="*/ 0 h 1212793"/>
              <a:gd name="connsiteX1" fmla="*/ 8338898 w 9527184"/>
              <a:gd name="connsiteY1" fmla="*/ 0 h 1212793"/>
              <a:gd name="connsiteX2" fmla="*/ 9518872 w 9527184"/>
              <a:gd name="connsiteY2" fmla="*/ 1179975 h 1212793"/>
              <a:gd name="connsiteX3" fmla="*/ 9527184 w 9527184"/>
              <a:gd name="connsiteY3" fmla="*/ 1212793 h 1212793"/>
              <a:gd name="connsiteX4" fmla="*/ 799 w 9527184"/>
              <a:gd name="connsiteY4" fmla="*/ 1196166 h 1212793"/>
              <a:gd name="connsiteX5" fmla="*/ 799 w 9527184"/>
              <a:gd name="connsiteY5" fmla="*/ 0 h 1212793"/>
              <a:gd name="connsiteX0" fmla="*/ 0 w 9526385"/>
              <a:gd name="connsiteY0" fmla="*/ 0 h 1212967"/>
              <a:gd name="connsiteX1" fmla="*/ 8338099 w 9526385"/>
              <a:gd name="connsiteY1" fmla="*/ 0 h 1212967"/>
              <a:gd name="connsiteX2" fmla="*/ 9518073 w 9526385"/>
              <a:gd name="connsiteY2" fmla="*/ 1179975 h 1212967"/>
              <a:gd name="connsiteX3" fmla="*/ 9526385 w 9526385"/>
              <a:gd name="connsiteY3" fmla="*/ 1212793 h 1212967"/>
              <a:gd name="connsiteX4" fmla="*/ 8313 w 9526385"/>
              <a:gd name="connsiteY4" fmla="*/ 1212967 h 1212967"/>
              <a:gd name="connsiteX5" fmla="*/ 0 w 9526385"/>
              <a:gd name="connsiteY5" fmla="*/ 0 h 1212967"/>
              <a:gd name="connsiteX0" fmla="*/ 799 w 9527184"/>
              <a:gd name="connsiteY0" fmla="*/ 0 h 1212967"/>
              <a:gd name="connsiteX1" fmla="*/ 8338898 w 9527184"/>
              <a:gd name="connsiteY1" fmla="*/ 0 h 1212967"/>
              <a:gd name="connsiteX2" fmla="*/ 9518872 w 9527184"/>
              <a:gd name="connsiteY2" fmla="*/ 1179975 h 1212967"/>
              <a:gd name="connsiteX3" fmla="*/ 9527184 w 9527184"/>
              <a:gd name="connsiteY3" fmla="*/ 1212793 h 1212967"/>
              <a:gd name="connsiteX4" fmla="*/ 800 w 9527184"/>
              <a:gd name="connsiteY4" fmla="*/ 1212967 h 1212967"/>
              <a:gd name="connsiteX5" fmla="*/ 799 w 9527184"/>
              <a:gd name="connsiteY5" fmla="*/ 0 h 121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7184" h="1212967">
                <a:moveTo>
                  <a:pt x="799" y="0"/>
                </a:moveTo>
                <a:lnTo>
                  <a:pt x="8338898" y="0"/>
                </a:lnTo>
                <a:lnTo>
                  <a:pt x="9518872" y="1179975"/>
                </a:lnTo>
                <a:lnTo>
                  <a:pt x="9527184" y="1212793"/>
                </a:lnTo>
                <a:lnTo>
                  <a:pt x="800" y="1212967"/>
                </a:lnTo>
                <a:cubicBezTo>
                  <a:pt x="-1971" y="811474"/>
                  <a:pt x="3570" y="401493"/>
                  <a:pt x="799" y="0"/>
                </a:cubicBezTo>
                <a:close/>
              </a:path>
            </a:pathLst>
          </a:custGeom>
          <a:solidFill>
            <a:srgbClr val="7ED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80A3CB45-EBD8-49D4-A0B8-16AC6188E2BC}"/>
              </a:ext>
            </a:extLst>
          </p:cNvPr>
          <p:cNvSpPr/>
          <p:nvPr userDrawn="1"/>
        </p:nvSpPr>
        <p:spPr>
          <a:xfrm rot="10800000">
            <a:off x="8559735" y="4332878"/>
            <a:ext cx="3632265" cy="2525121"/>
          </a:xfrm>
          <a:prstGeom prst="snip1Rect">
            <a:avLst>
              <a:gd name="adj" fmla="val 50000"/>
            </a:avLst>
          </a:prstGeom>
          <a:solidFill>
            <a:srgbClr val="F18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DCEDCD-87D6-46FC-8CB7-0A0C12C894AA}"/>
              </a:ext>
            </a:extLst>
          </p:cNvPr>
          <p:cNvSpPr/>
          <p:nvPr userDrawn="1"/>
        </p:nvSpPr>
        <p:spPr>
          <a:xfrm>
            <a:off x="8559734" y="4332878"/>
            <a:ext cx="3632265" cy="13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E39B-F6B5-496B-A07E-B583E6C6C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245" y="5657851"/>
            <a:ext cx="8775340" cy="1176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88056-E846-440E-B505-28BE18BA2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87" y="1073533"/>
            <a:ext cx="3279764" cy="37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1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0A3D-6FB0-4D72-BEFA-89F0B93B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733EF-51F7-44D0-8A7A-437908C6C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D7077-193B-400D-90A8-0074511B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9AC6-938D-4E10-B121-FD89651D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AC41C-4789-489C-AEB9-58C9EA6EB079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E72B5D0-76DA-42B2-A1B7-63272481E971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37AAF7D-76E9-4228-B9AE-8A8110905A5D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1119E-85E9-4D48-A95A-F412A9FB07D3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9693C829-7637-4674-9B0D-9252A623A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C334C-5C75-418E-B097-C4BBD8678389}"/>
              </a:ext>
            </a:extLst>
          </p:cNvPr>
          <p:cNvSpPr txBox="1">
            <a:spLocks/>
          </p:cNvSpPr>
          <p:nvPr userDrawn="1"/>
        </p:nvSpPr>
        <p:spPr>
          <a:xfrm>
            <a:off x="251067" y="6059601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B4468-AE43-4270-9A3A-9E84A1300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65079-D181-43E4-9A58-E4FE731D2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4B9F8-1445-4076-8FFC-59879145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1F41C-F731-4656-BB62-3E0CFE4F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D171D-B242-42D8-A31A-A3E7E9D0AE9E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C425558-04AB-4D2B-8C8C-0185CC83A86B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1F3309-B3AF-416A-B8DC-4B6EBA6888DF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CC0FC8-53B7-4B11-9032-B80544477623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7CA46789-FF3A-4C83-85B1-340DB44B1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0EBCA9-6437-466B-8559-324EB8F0AD1B}"/>
              </a:ext>
            </a:extLst>
          </p:cNvPr>
          <p:cNvSpPr txBox="1">
            <a:spLocks/>
          </p:cNvSpPr>
          <p:nvPr userDrawn="1"/>
        </p:nvSpPr>
        <p:spPr>
          <a:xfrm>
            <a:off x="250314" y="6059601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1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89EF-67D7-4683-8CDE-EDB6108E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D78E-D2C9-4C78-9FC3-240EA4DEE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DDBE3-B72A-4F29-B65F-B9C5E524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E2748-03B4-4BCA-A2D0-B8907E22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FBDDC4-1B50-48BE-A2E6-859EA67076FD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337DA82-4499-40ED-B32B-01FE4D601535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98A01AD-2F93-4E0A-9028-46631D0FCD35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4B1D7-87B2-4178-9A61-879B9E976FC8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C946FCC1-86C2-455A-9876-F06199C56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5C94DA-BD32-451F-B519-CE7C9D926327}"/>
              </a:ext>
            </a:extLst>
          </p:cNvPr>
          <p:cNvSpPr txBox="1">
            <a:spLocks/>
          </p:cNvSpPr>
          <p:nvPr userDrawn="1"/>
        </p:nvSpPr>
        <p:spPr>
          <a:xfrm>
            <a:off x="238004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987C-B622-4B02-9C8E-9DBC48EC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F66E2-2D2E-4D1E-A5E0-B861AF6F4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D372-F2CF-480F-B3A0-B7653AAB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33A8E-3221-476B-9C8D-9F202897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90E1E-8B49-4CBE-9482-DE39EE751391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2CE633A-0E1A-4526-AFED-1A9BADD1932C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E32DF36-8C9A-492B-9FA3-F53A57364F7F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ADD12-1530-486E-91DE-97394861AD85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ABDF2828-EDE9-46C9-8256-DD5D3F897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D71636-67DF-4C6F-A40C-D613776C7F25}"/>
              </a:ext>
            </a:extLst>
          </p:cNvPr>
          <p:cNvSpPr txBox="1">
            <a:spLocks/>
          </p:cNvSpPr>
          <p:nvPr userDrawn="1"/>
        </p:nvSpPr>
        <p:spPr>
          <a:xfrm>
            <a:off x="251067" y="6059256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102786-4DBB-4701-841B-0B89BB1FA4FA}"/>
              </a:ext>
            </a:extLst>
          </p:cNvPr>
          <p:cNvCxnSpPr>
            <a:cxnSpLocks/>
          </p:cNvCxnSpPr>
          <p:nvPr userDrawn="1"/>
        </p:nvCxnSpPr>
        <p:spPr>
          <a:xfrm>
            <a:off x="1468582" y="4562475"/>
            <a:ext cx="9324109" cy="2698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62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53CE-024E-4885-8F10-CBE9949D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B72EB-30E7-4C4D-97C2-47C92CA2E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F256-A9D3-4F0F-83D0-2439858C0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3F225-4093-42DD-9946-9E96786E8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FE710-D73E-43A6-8459-7071919B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CDB44-F820-4221-A744-81A519B68BCC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1F3D3F1-7862-464C-8842-A936B8E29998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5A843B5-CABF-4663-BC79-1E954E3AF35F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F8BFE-7C5F-40CE-A8E8-7F2C94BA76FE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8E2EAB7F-0D9B-4D04-B152-F129175C3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4CE015-6ACB-4CDE-8657-AD5473D38E10}"/>
              </a:ext>
            </a:extLst>
          </p:cNvPr>
          <p:cNvSpPr txBox="1">
            <a:spLocks/>
          </p:cNvSpPr>
          <p:nvPr userDrawn="1"/>
        </p:nvSpPr>
        <p:spPr>
          <a:xfrm>
            <a:off x="237251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5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193F-8013-4475-8126-1E211206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855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E9389-8BC2-4EC9-9C89-2E9174F3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239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2BAED-B217-49CB-AFC6-EC2429E80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1108"/>
            <a:ext cx="5157787" cy="4068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3EDA-898C-4311-B3C5-3D894618D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239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DEEF3-082E-4B56-B194-81332F791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108"/>
            <a:ext cx="5183188" cy="4068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C7D45-7E1F-4BF2-B918-7E44DE2B8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620C2-FAC0-4519-82A7-F3CE8C41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BEBAB6-0B9B-4BE6-BA27-140948D96469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E8FB91-D12C-41B2-9010-7F13F883BAA7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E1760D5-ED59-41F8-95B5-90780F100470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9E871D-2965-4963-90F9-92E9C130BFB9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E91C5201-B406-44B9-9703-E9E8B605F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A9539C9-401D-4E55-9D42-1212EA5ED0AC}"/>
              </a:ext>
            </a:extLst>
          </p:cNvPr>
          <p:cNvSpPr txBox="1">
            <a:spLocks/>
          </p:cNvSpPr>
          <p:nvPr userDrawn="1"/>
        </p:nvSpPr>
        <p:spPr>
          <a:xfrm>
            <a:off x="238004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8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5068-4410-4D73-8C5B-2B7F18AC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877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BC008-3113-4EFC-8927-62EF3FD9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6A0CB-2726-4D0F-90FC-2AECE4DC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C05822-87AB-4297-8B0D-932B04D445F1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AC5E6B7-6EC0-4095-B478-F77D4C2F9E4A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6C73457-547A-4D62-BF4D-7F28895F074D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ED331-5F9C-426F-ADA8-39DBF4AAF8DF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19014AB3-A08B-4794-817D-1CB41DB4F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989C2BB-D1DA-4796-B85C-156B010B8BE3}"/>
              </a:ext>
            </a:extLst>
          </p:cNvPr>
          <p:cNvSpPr txBox="1">
            <a:spLocks/>
          </p:cNvSpPr>
          <p:nvPr userDrawn="1"/>
        </p:nvSpPr>
        <p:spPr>
          <a:xfrm>
            <a:off x="235960" y="6007004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1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66D46-6EA4-484C-B3BD-7DEDA924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102A0-25F4-485B-B46F-60E8A600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500B2F-0534-4100-BC89-7C050D1A75E5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A7F5986-682B-4F7F-85EF-055910525DBD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9CE5C15-3ECB-4474-B8B8-7E106C2D8B6A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B622D-1A8B-45D1-A9EE-DA3B9A8FAC0E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265840CE-4A7A-48D1-B3BD-31ACB2DA2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0B7BCC-AE21-489D-8FED-F3CDCD5E15D1}"/>
              </a:ext>
            </a:extLst>
          </p:cNvPr>
          <p:cNvSpPr txBox="1">
            <a:spLocks/>
          </p:cNvSpPr>
          <p:nvPr userDrawn="1"/>
        </p:nvSpPr>
        <p:spPr>
          <a:xfrm>
            <a:off x="249023" y="6059601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1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3AC5-709A-453E-8BD1-181C46D7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C024-ACC1-47EE-9337-991D51393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A241D-15BC-4DCB-ADBA-A0A58FD58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AEC07-F024-4415-AF56-F948C6C6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BCA61-4C2F-457D-AC95-391CB630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1C9A8C-45A3-4D78-B50C-7E2BE8496895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F2E46E1-095B-455B-9599-EC9F3808C20C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9F4F5D9-2A95-46F9-8C58-5E097F1AAA38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05E3EE-379E-416C-BAF2-4C96371ED540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B9A1F627-161D-4D31-8DD2-1C50FA8B8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BA3535F-0E50-4B27-8BB2-CF8DBE2D0C4F}"/>
              </a:ext>
            </a:extLst>
          </p:cNvPr>
          <p:cNvSpPr txBox="1">
            <a:spLocks/>
          </p:cNvSpPr>
          <p:nvPr userDrawn="1"/>
        </p:nvSpPr>
        <p:spPr>
          <a:xfrm>
            <a:off x="249023" y="6059256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5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DD30-45FE-49CA-849D-3D389AED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F3CDFF-3264-40BC-8102-0D923CABD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7EFE9-164C-4DA5-9155-E4679554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9C1E4-11B2-4916-B934-EC2F9497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FEA32-5E95-4F59-8C8B-636DC2B4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24F08-4E76-4264-B29D-C5897B49FB3E}"/>
              </a:ext>
            </a:extLst>
          </p:cNvPr>
          <p:cNvSpPr/>
          <p:nvPr userDrawn="1"/>
        </p:nvSpPr>
        <p:spPr>
          <a:xfrm rot="2411433">
            <a:off x="217703" y="5977831"/>
            <a:ext cx="443641" cy="423473"/>
          </a:xfrm>
          <a:prstGeom prst="rect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FD1D7C4-38ED-47CA-BD8A-2CB5E4492BF4}"/>
              </a:ext>
            </a:extLst>
          </p:cNvPr>
          <p:cNvSpPr/>
          <p:nvPr userDrawn="1"/>
        </p:nvSpPr>
        <p:spPr>
          <a:xfrm rot="5400000">
            <a:off x="-555285" y="5312696"/>
            <a:ext cx="1967579" cy="847257"/>
          </a:xfrm>
          <a:prstGeom prst="triangle">
            <a:avLst/>
          </a:prstGeom>
          <a:solidFill>
            <a:srgbClr val="2FAE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5B8FB0B-8725-473F-AF77-01BCBC8AA129}"/>
              </a:ext>
            </a:extLst>
          </p:cNvPr>
          <p:cNvSpPr/>
          <p:nvPr userDrawn="1"/>
        </p:nvSpPr>
        <p:spPr>
          <a:xfrm rot="16200000">
            <a:off x="10784582" y="1682524"/>
            <a:ext cx="1967579" cy="847257"/>
          </a:xfrm>
          <a:prstGeom prst="triangle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41A77-F3B8-49C7-B3B0-F06726E2A16C}"/>
              </a:ext>
            </a:extLst>
          </p:cNvPr>
          <p:cNvSpPr/>
          <p:nvPr userDrawn="1"/>
        </p:nvSpPr>
        <p:spPr>
          <a:xfrm rot="3003107">
            <a:off x="11532037" y="2351263"/>
            <a:ext cx="443641" cy="423473"/>
          </a:xfrm>
          <a:prstGeom prst="rect">
            <a:avLst/>
          </a:prstGeom>
          <a:solidFill>
            <a:srgbClr val="F78F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 descr="Icon&#10;&#10;Description automatically generated">
            <a:extLst>
              <a:ext uri="{FF2B5EF4-FFF2-40B4-BE49-F238E27FC236}">
                <a16:creationId xmlns:a16="http://schemas.microsoft.com/office/drawing/2014/main" id="{F754C42C-47C4-4D52-A22C-7EAB24B9C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-3" b="-3"/>
          <a:stretch/>
        </p:blipFill>
        <p:spPr>
          <a:xfrm>
            <a:off x="11153506" y="5824030"/>
            <a:ext cx="825634" cy="8960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6895A8-A243-4546-AB26-70C76BBCCD45}"/>
              </a:ext>
            </a:extLst>
          </p:cNvPr>
          <p:cNvSpPr txBox="1">
            <a:spLocks/>
          </p:cNvSpPr>
          <p:nvPr userDrawn="1"/>
        </p:nvSpPr>
        <p:spPr>
          <a:xfrm>
            <a:off x="249023" y="6059256"/>
            <a:ext cx="381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F2683-6506-49F1-B25D-68D6606311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3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27117-DEF7-42E8-8AA7-9F6BEA38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43075-EDBD-4664-BF9B-9E7CE5C93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2327"/>
            <a:ext cx="10515600" cy="487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6F395-C4F5-418A-AAB5-9CB724142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65F32-0CF5-458C-B3F5-6447BA997FB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54238-5291-42F5-B78D-37C3C1F00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2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venosdale/4372182048/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pngall.com/check-mark-png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video" Target="https://www.youtube.com/embed/ra4zgv1Pkzc?feature=oembed" TargetMode="Externa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6D60-3CCE-43D4-9CFC-BE63233D4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TB Patient Engagement and Telehealth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Use of personal EKG monitoring devices in Florida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974BE-AEAC-43CE-87CC-A216A34DF3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Sherrie Arnwine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Executive Community Health Nursing Director, TB Control Section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Florida Department of Health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888A5-355D-4DC0-BFF6-E79237801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90" y="925835"/>
            <a:ext cx="3533488" cy="401737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C8A6E6E-643F-49E0-8341-21FA073F2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7"/>
    </mc:Choice>
    <mc:Fallback xmlns="">
      <p:transition spd="slow" advTm="2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96385F-A936-4B44-AE05-AA7D1A59A5C7}"/>
              </a:ext>
            </a:extLst>
          </p:cNvPr>
          <p:cNvSpPr/>
          <p:nvPr/>
        </p:nvSpPr>
        <p:spPr>
          <a:xfrm>
            <a:off x="7686347" y="1128681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9C7EED-5E4E-4634-9A09-5B7729728EB1}"/>
              </a:ext>
            </a:extLst>
          </p:cNvPr>
          <p:cNvSpPr/>
          <p:nvPr/>
        </p:nvSpPr>
        <p:spPr>
          <a:xfrm>
            <a:off x="4505654" y="1128681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Downloading EKG Recording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E07E23-EB59-40E5-A241-7FE3D7BB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07118" y="1312405"/>
            <a:ext cx="2316829" cy="48615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0A3F3-73E5-49CF-B6CE-3D86BA13F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97" y="1340821"/>
            <a:ext cx="2396060" cy="483312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19501A-7C9B-42A4-81B0-9D2447BBF714}"/>
              </a:ext>
            </a:extLst>
          </p:cNvPr>
          <p:cNvSpPr/>
          <p:nvPr/>
        </p:nvSpPr>
        <p:spPr>
          <a:xfrm>
            <a:off x="1263768" y="1128826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7DD7E-B5CD-4A1A-B300-DD1EF6CBE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873" y="1340821"/>
            <a:ext cx="2506066" cy="483312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C58424A-C10A-4B9B-9DF7-B00FBC6EA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5"/>
    </mc:Choice>
    <mc:Fallback xmlns="">
      <p:transition spd="slow" advTm="1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7DB826-507A-4E23-BD17-2966E526A186}"/>
              </a:ext>
            </a:extLst>
          </p:cNvPr>
          <p:cNvSpPr/>
          <p:nvPr/>
        </p:nvSpPr>
        <p:spPr>
          <a:xfrm>
            <a:off x="6626526" y="1128680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214D34-0A95-4F90-9E01-4F8A385D0584}"/>
              </a:ext>
            </a:extLst>
          </p:cNvPr>
          <p:cNvSpPr/>
          <p:nvPr/>
        </p:nvSpPr>
        <p:spPr>
          <a:xfrm>
            <a:off x="2645717" y="1128681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Messaging Options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D59C1-207A-4702-B2CA-BFA1FC260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91691" y="1349298"/>
            <a:ext cx="2427161" cy="479224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80B66-7702-4F01-A262-B60C2FBE7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219" y="1349298"/>
            <a:ext cx="2284630" cy="476685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ABC03B8-91BB-4FE1-B8F8-D36707103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"/>
    </mc:Choice>
    <mc:Fallback xmlns="">
      <p:transition spd="slow" advTm="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Encrypted Transmission to Recipient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77336CC-76C6-4CAA-831C-B7DC4BC78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06600" y="1444184"/>
            <a:ext cx="7556500" cy="4607366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CEAA1D0-6BA2-4AED-B52E-4A8035179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"/>
    </mc:Choice>
    <mc:Fallback xmlns="">
      <p:transition spd="slow" advTm="1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0BC-F207-4031-84D6-B427CAB2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QT Interval Interpretation Process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07046C-811A-40AB-9A1A-D166F5C11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patient sends EKG strip to their TB Nurse Case Manager (TB NCM)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 NCM then sends it to the to the TB Program’s Medical Director for measurement of the QT interval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Medical Director then returns the copy of the EKG with the interpretation documented, back to the TB NCM to upload in the client’s electronic health record.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process is completed at baseline, 2 weeks after the patient starts treatment, and then once monthly while on TB treatment.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6D01438-B41F-4EA3-8C65-BDAFBF1D5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28"/>
    </mc:Choice>
    <mc:Fallback xmlns="">
      <p:transition spd="slow" advTm="4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0858-13AD-4777-ABE5-CAA524CB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64752-12C9-485E-A0C2-8D3025D62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36356-847D-4B09-909A-8C59A70610CE}"/>
              </a:ext>
            </a:extLst>
          </p:cNvPr>
          <p:cNvSpPr txBox="1"/>
          <p:nvPr/>
        </p:nvSpPr>
        <p:spPr>
          <a:xfrm>
            <a:off x="2660822" y="2400817"/>
            <a:ext cx="68703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Sherrie Arnwine, Nursing Director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Bureau of Communicable Diseases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Tuberculosis Control Section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Florida Department of Health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850-491-9147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Sherrie.Arnwine@FLHealth.gov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E361140-5409-49EC-B4A4-696C23302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5"/>
    </mc:Choice>
    <mc:Fallback xmlns="">
      <p:transition spd="slow" advTm="1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6D60-3CCE-43D4-9CFC-BE63233D4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246" y="932761"/>
            <a:ext cx="7645422" cy="4010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888A5-355D-4DC0-BFF6-E79237801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90" y="925835"/>
            <a:ext cx="3533488" cy="40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F29-488F-4104-A376-98DCC59A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Use Personal EKGs?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2941E-9890-4312-B1A8-D37F6893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TB regimens with cardiac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monitoring recommendations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BPaL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4-Month RPT-MOX-INH-PZA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Obstacles with traditional EKG monitoring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EKG equipment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trained staff to perform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read EKGs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Extended visit times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33FD2D91-EB38-4C94-B952-D484DE173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3"/>
    </mc:Choice>
    <mc:Fallback xmlns="">
      <p:transition spd="slow" advTm="5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C9E0E07-F80D-42E8-8231-3929B573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 We Do?</a:t>
            </a:r>
          </a:p>
        </p:txBody>
      </p:sp>
      <p:pic>
        <p:nvPicPr>
          <p:cNvPr id="5" name="Content Placeholder 4" descr="A group of colorful round objects&#10;&#10;Description automatically generated with low confidence">
            <a:extLst>
              <a:ext uri="{FF2B5EF4-FFF2-40B4-BE49-F238E27FC236}">
                <a16:creationId xmlns:a16="http://schemas.microsoft.com/office/drawing/2014/main" id="{2E246FF3-32E8-4FF5-9D0D-4C5048388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5680" b="2175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1480AF3A-7F9D-C852-8E3E-DDAE1B6F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14284-E537-40C6-8FC1-14284C5AB87C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flickr.com/photos/venosdale/437218204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E4D6671-7B05-48EC-80FB-5498DAA4C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1"/>
    </mc:Choice>
    <mc:Fallback xmlns="">
      <p:transition spd="slow" advTm="3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808B-3E93-4664-887F-86B6B1C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Introducing KardiaMobile 6L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EFDAAD-D0A3-0A0F-2A92-16C1CDFFE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Product by </a:t>
            </a:r>
            <a:r>
              <a:rPr lang="en-US" sz="1800" dirty="0" err="1"/>
              <a:t>AliveCor</a:t>
            </a:r>
            <a:endParaRPr lang="en-US" sz="1800" dirty="0"/>
          </a:p>
          <a:p>
            <a:r>
              <a:rPr lang="en-US" sz="1800" dirty="0"/>
              <a:t>Personal Portable EKG Device</a:t>
            </a:r>
          </a:p>
          <a:p>
            <a:r>
              <a:rPr lang="en-US" sz="1800" dirty="0"/>
              <a:t>Affordable alternative to traditional EKG</a:t>
            </a:r>
          </a:p>
          <a:p>
            <a:r>
              <a:rPr lang="en-US" sz="1800" dirty="0"/>
              <a:t>Quick and easy set-up using a smart device</a:t>
            </a:r>
          </a:p>
          <a:p>
            <a:r>
              <a:rPr lang="en-US" sz="1800" dirty="0"/>
              <a:t>Free account set-up is required</a:t>
            </a:r>
          </a:p>
          <a:p>
            <a:r>
              <a:rPr lang="en-US" sz="1800" dirty="0"/>
              <a:t>Subscription to service not required</a:t>
            </a:r>
          </a:p>
          <a:p>
            <a:r>
              <a:rPr lang="en-US" sz="1800" dirty="0"/>
              <a:t>User friendly</a:t>
            </a:r>
          </a:p>
          <a:p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174943-2933-48A1-997E-358C2FAA59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4" r="1349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2953BD8-4DF1-4194-A7E3-64375FC83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0"/>
    </mc:Choice>
    <mc:Fallback xmlns="">
      <p:transition spd="slow" advTm="5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5BF9C2D-D9E5-4BF8-A2AB-288BB25BC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57227" y="1355595"/>
            <a:ext cx="6077545" cy="48752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E2C55-6E85-4DEC-91FE-37CD1DAD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Unboxed Product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E554DFB-20E8-4D70-AE10-3CB9C4036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4"/>
    </mc:Choice>
    <mc:Fallback xmlns="">
      <p:transition spd="slow" advTm="1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270695-0645-4322-A0C3-805C986DB041}"/>
              </a:ext>
            </a:extLst>
          </p:cNvPr>
          <p:cNvSpPr/>
          <p:nvPr/>
        </p:nvSpPr>
        <p:spPr>
          <a:xfrm>
            <a:off x="6781802" y="1248939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DBBD-B381-4E9B-8814-8D92E3A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4DD26-BA6C-470F-8A4A-EA19A1411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32B10-B531-42EE-A227-B05E633D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302327"/>
            <a:ext cx="4343400" cy="5126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C2D3E-9C54-40FD-893D-2F2F88741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267" y="1497944"/>
            <a:ext cx="2358828" cy="473098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ED4D32B-2D24-4045-BDD0-4C05BF6BA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1"/>
    </mc:Choice>
    <mc:Fallback xmlns="">
      <p:transition spd="slow" advTm="1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4A1094-4BCD-4915-BAC2-024CDC8286E7}"/>
              </a:ext>
            </a:extLst>
          </p:cNvPr>
          <p:cNvSpPr/>
          <p:nvPr/>
        </p:nvSpPr>
        <p:spPr>
          <a:xfrm>
            <a:off x="1774911" y="1248939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DBBD-B381-4E9B-8814-8D92E3A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Creating The Patient’s Profile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C71E-7F5C-49D2-9545-476B47F5C542}"/>
              </a:ext>
            </a:extLst>
          </p:cNvPr>
          <p:cNvSpPr/>
          <p:nvPr/>
        </p:nvSpPr>
        <p:spPr>
          <a:xfrm>
            <a:off x="6909425" y="1248937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BA68BD4A-0DB0-42DC-B2F6-3776BB9AB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00146" y="2800526"/>
            <a:ext cx="1403803" cy="1256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F1622C-5374-45E2-9D02-FA39A5D1C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327" y="1483174"/>
            <a:ext cx="2357953" cy="4760517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F96A72E-94FE-4959-AC91-7AFF60CEC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059003" y="1425825"/>
            <a:ext cx="2351573" cy="4875213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C5CBC6-70E2-41D5-87AB-91E01EA1F480}"/>
              </a:ext>
            </a:extLst>
          </p:cNvPr>
          <p:cNvSpPr txBox="1"/>
          <p:nvPr/>
        </p:nvSpPr>
        <p:spPr>
          <a:xfrm>
            <a:off x="4975572" y="1968315"/>
            <a:ext cx="164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 account and profile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42AAAE0-0204-47D7-B2FE-19312AF19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4"/>
    </mc:Choice>
    <mc:Fallback xmlns="">
      <p:transition spd="slow" advTm="1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58A1D1-2C3F-4D73-8733-2F9AA91A344F}"/>
              </a:ext>
            </a:extLst>
          </p:cNvPr>
          <p:cNvSpPr/>
          <p:nvPr/>
        </p:nvSpPr>
        <p:spPr>
          <a:xfrm>
            <a:off x="1550025" y="1248937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DBBD-B381-4E9B-8814-8D92E3A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Set-up Options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1A19DD-9020-4214-8A5B-643381B66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4601" y="1552913"/>
            <a:ext cx="2285599" cy="45711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37F77C-3DB4-4CC9-85E2-DAB8604446C7}"/>
              </a:ext>
            </a:extLst>
          </p:cNvPr>
          <p:cNvSpPr/>
          <p:nvPr/>
        </p:nvSpPr>
        <p:spPr>
          <a:xfrm>
            <a:off x="4732500" y="1177636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CA72CB-2443-4775-9554-C22CA4258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923" y="1552913"/>
            <a:ext cx="2461686" cy="45558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088076-832B-4633-94EB-2F7FF2068E79}"/>
              </a:ext>
            </a:extLst>
          </p:cNvPr>
          <p:cNvSpPr/>
          <p:nvPr/>
        </p:nvSpPr>
        <p:spPr>
          <a:xfrm>
            <a:off x="7914975" y="1177635"/>
            <a:ext cx="2919759" cy="52289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883F12-C0D5-42AD-9953-4CC9DB2C8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207" y="1552913"/>
            <a:ext cx="2354869" cy="456857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7DF0880-6BB1-4E8F-A57F-F9199FEB1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6"/>
    </mc:Choice>
    <mc:Fallback xmlns="">
      <p:transition spd="slow" advTm="1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D60E50C-CE12-4A0B-9D23-D894F7C7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Step-by-Step On-Screen Tutorial</a:t>
            </a:r>
          </a:p>
        </p:txBody>
      </p:sp>
      <p:pic>
        <p:nvPicPr>
          <p:cNvPr id="4" name="Online Media 3" title="How to record an EKG with KardiaMobile 6L">
            <a:hlinkClick r:id="" action="ppaction://media"/>
            <a:extLst>
              <a:ext uri="{FF2B5EF4-FFF2-40B4-BE49-F238E27FC236}">
                <a16:creationId xmlns:a16="http://schemas.microsoft.com/office/drawing/2014/main" id="{8A1EE631-D802-406D-BD7E-4CD5AB21902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25588" y="1327150"/>
            <a:ext cx="9142412" cy="516572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0FA9EE9-C0EE-4A4B-AF08-80DF692C7C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2"/>
    </mc:Choice>
    <mc:Fallback xmlns="">
      <p:transition spd="slow" advTm="3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B92B4818D6E4EA74D4D817F61B31D" ma:contentTypeVersion="9" ma:contentTypeDescription="Create a new document." ma:contentTypeScope="" ma:versionID="54f80d8abf86496293459d28247ecc89">
  <xsd:schema xmlns:xsd="http://www.w3.org/2001/XMLSchema" xmlns:xs="http://www.w3.org/2001/XMLSchema" xmlns:p="http://schemas.microsoft.com/office/2006/metadata/properties" xmlns:ns3="42339818-c117-4ed3-9970-fd2de00436b9" xmlns:ns4="b11c864e-55c3-46c1-af3f-07c64f0887e2" targetNamespace="http://schemas.microsoft.com/office/2006/metadata/properties" ma:root="true" ma:fieldsID="aa2bf7e276f8e52b6fae8348ca319b71" ns3:_="" ns4:_="">
    <xsd:import namespace="42339818-c117-4ed3-9970-fd2de00436b9"/>
    <xsd:import namespace="b11c864e-55c3-46c1-af3f-07c64f0887e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9818-c117-4ed3-9970-fd2de00436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1c864e-55c3-46c1-af3f-07c64f0887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A491EF-0D84-4CFF-A3FE-FBE6EE9A210D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b11c864e-55c3-46c1-af3f-07c64f0887e2"/>
    <ds:schemaRef ds:uri="42339818-c117-4ed3-9970-fd2de00436b9"/>
  </ds:schemaRefs>
</ds:datastoreItem>
</file>

<file path=customXml/itemProps2.xml><?xml version="1.0" encoding="utf-8"?>
<ds:datastoreItem xmlns:ds="http://schemas.openxmlformats.org/officeDocument/2006/customXml" ds:itemID="{53AE7AE9-4083-4279-9CA0-DDFF3FD258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39818-c117-4ed3-9970-fd2de00436b9"/>
    <ds:schemaRef ds:uri="b11c864e-55c3-46c1-af3f-07c64f088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0D2457-F5F4-4434-BF2E-58455EE7A0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289</Words>
  <Application>Microsoft Office PowerPoint</Application>
  <PresentationFormat>Widescreen</PresentationFormat>
  <Paragraphs>51</Paragraphs>
  <Slides>15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Office Theme</vt:lpstr>
      <vt:lpstr>TB Patient Engagement and Telehealth Use of personal EKG monitoring devices in Florida </vt:lpstr>
      <vt:lpstr>Why Use Personal EKGs?</vt:lpstr>
      <vt:lpstr>What Do We Do?</vt:lpstr>
      <vt:lpstr>Introducing KardiaMobile 6L</vt:lpstr>
      <vt:lpstr>The Unboxed Product</vt:lpstr>
      <vt:lpstr>Set-up</vt:lpstr>
      <vt:lpstr>Creating The Patient’s Profile</vt:lpstr>
      <vt:lpstr>Set-up Options</vt:lpstr>
      <vt:lpstr>Step-by-Step On-Screen Tutorial</vt:lpstr>
      <vt:lpstr>Downloading EKG Recording</vt:lpstr>
      <vt:lpstr>Messaging Options</vt:lpstr>
      <vt:lpstr>Encrypted Transmission to Recipient</vt:lpstr>
      <vt:lpstr>QT Interval Interpretation Process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Shamarial Roberson, DrPH, MPH Deputy Secretary for Health Florida Department of Health</dc:title>
  <dc:creator>Moran, Megan</dc:creator>
  <cp:lastModifiedBy>Arnwine, Sherrie</cp:lastModifiedBy>
  <cp:revision>26</cp:revision>
  <dcterms:created xsi:type="dcterms:W3CDTF">2021-01-07T18:55:40Z</dcterms:created>
  <dcterms:modified xsi:type="dcterms:W3CDTF">2024-07-24T17:49:19Z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0x01010032DB92B4818D6E4EA74D4D817F61B31D</vt:lpwstr>
  </property>
</Properties>
</file>